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1"/>
  </p:sldMasterIdLst>
  <p:notesMasterIdLst>
    <p:notesMasterId r:id="rId21"/>
  </p:notesMasterIdLst>
  <p:sldIdLst>
    <p:sldId id="299" r:id="rId2"/>
    <p:sldId id="267" r:id="rId3"/>
    <p:sldId id="302" r:id="rId4"/>
    <p:sldId id="347" r:id="rId5"/>
    <p:sldId id="344" r:id="rId6"/>
    <p:sldId id="304" r:id="rId7"/>
    <p:sldId id="334" r:id="rId8"/>
    <p:sldId id="341" r:id="rId9"/>
    <p:sldId id="308" r:id="rId10"/>
    <p:sldId id="345" r:id="rId11"/>
    <p:sldId id="346" r:id="rId12"/>
    <p:sldId id="337" r:id="rId13"/>
    <p:sldId id="338" r:id="rId14"/>
    <p:sldId id="339" r:id="rId15"/>
    <p:sldId id="340" r:id="rId16"/>
    <p:sldId id="327" r:id="rId17"/>
    <p:sldId id="328" r:id="rId18"/>
    <p:sldId id="330" r:id="rId19"/>
    <p:sldId id="32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lide" id="{B6FED178-9A1F-4627-BBEF-FE65ABF0480E}">
          <p14:sldIdLst>
            <p14:sldId id="299"/>
          </p14:sldIdLst>
        </p14:section>
        <p14:section name="Body (content) slides" id="{E4A2DC7B-1CBD-4F66-ADDC-76AD8F216162}">
          <p14:sldIdLst>
            <p14:sldId id="267"/>
            <p14:sldId id="302"/>
            <p14:sldId id="347"/>
            <p14:sldId id="344"/>
            <p14:sldId id="304"/>
            <p14:sldId id="334"/>
            <p14:sldId id="341"/>
            <p14:sldId id="308"/>
            <p14:sldId id="345"/>
            <p14:sldId id="346"/>
            <p14:sldId id="337"/>
            <p14:sldId id="338"/>
            <p14:sldId id="339"/>
            <p14:sldId id="340"/>
            <p14:sldId id="327"/>
            <p14:sldId id="328"/>
            <p14:sldId id="330"/>
            <p14:sldId id="329"/>
          </p14:sldIdLst>
        </p14:section>
        <p14:section name="Section separator slides" id="{0EBC4EC8-992E-41E7-B942-F8EB46ED6B78}">
          <p14:sldIdLst/>
        </p14:section>
        <p14:section name="End of presentation slide" id="{3DEFE252-2300-493E-B711-856B44168019}">
          <p14:sldIdLst/>
        </p14:section>
        <p14:section name="Image Dividers" id="{95BB778A-AD87-4674-AD5D-531C2C76768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EEF"/>
    <a:srgbClr val="ABDDDF"/>
    <a:srgbClr val="D1D8E3"/>
    <a:srgbClr val="FBDFDC"/>
    <a:srgbClr val="F4A591"/>
    <a:srgbClr val="193E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28"/>
    <p:restoredTop sz="86192" autoAdjust="0"/>
  </p:normalViewPr>
  <p:slideViewPr>
    <p:cSldViewPr snapToGrid="0" snapToObjects="1">
      <p:cViewPr varScale="1">
        <p:scale>
          <a:sx n="51" d="100"/>
          <a:sy n="51" d="100"/>
        </p:scale>
        <p:origin x="1280" y="36"/>
      </p:cViewPr>
      <p:guideLst>
        <p:guide orient="horz" pos="2160"/>
        <p:guide pos="3840"/>
      </p:guideLst>
    </p:cSldViewPr>
  </p:slideViewPr>
  <p:notesTextViewPr>
    <p:cViewPr>
      <p:scale>
        <a:sx n="1" d="1"/>
        <a:sy n="1" d="1"/>
      </p:scale>
      <p:origin x="0" y="0"/>
    </p:cViewPr>
  </p:notesTextViewPr>
  <p:sorterViewPr>
    <p:cViewPr>
      <p:scale>
        <a:sx n="100" d="100"/>
        <a:sy n="100" d="100"/>
      </p:scale>
      <p:origin x="0" y="-859"/>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B0F2F6-4A88-41C4-BB8F-7B624B78A9FC}" type="datetimeFigureOut">
              <a:rPr lang="en-GB" smtClean="0"/>
              <a:t>04/06/2026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3662A0-354D-41B7-AED4-39A32D95C313}" type="slidenum">
              <a:rPr lang="en-GB" smtClean="0"/>
              <a:t>‹#›</a:t>
            </a:fld>
            <a:endParaRPr lang="en-GB"/>
          </a:p>
        </p:txBody>
      </p:sp>
    </p:spTree>
    <p:extLst>
      <p:ext uri="{BB962C8B-B14F-4D97-AF65-F5344CB8AC3E}">
        <p14:creationId xmlns:p14="http://schemas.microsoft.com/office/powerpoint/2010/main" val="2430247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3662A0-354D-41B7-AED4-39A32D95C31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1311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193E72"/>
                </a:solidFill>
                <a:latin typeface="Lato" panose="020F0502020204030203" pitchFamily="34" charset="0"/>
                <a:ea typeface="Lato" panose="020F0502020204030203" pitchFamily="34" charset="0"/>
                <a:cs typeface="Lato" panose="020F0502020204030203" pitchFamily="34" charset="0"/>
              </a:rPr>
              <a:t>Could assist with meeting </a:t>
            </a:r>
            <a:r>
              <a:rPr lang="en-GB" sz="1200" b="1" dirty="0">
                <a:solidFill>
                  <a:srgbClr val="193E72"/>
                </a:solidFill>
                <a:latin typeface="Lato" panose="020F0502020204030203" pitchFamily="34" charset="0"/>
                <a:ea typeface="Lato" panose="020F0502020204030203" pitchFamily="34" charset="0"/>
                <a:cs typeface="Lato" panose="020F0502020204030203" pitchFamily="34" charset="0"/>
              </a:rPr>
              <a:t>Jess’ Rule?</a:t>
            </a:r>
            <a:r>
              <a:rPr lang="en-GB" sz="1200" dirty="0">
                <a:solidFill>
                  <a:srgbClr val="193E72"/>
                </a:solidFill>
                <a:latin typeface="Lato" panose="020F0502020204030203" pitchFamily="34" charset="0"/>
                <a:ea typeface="Lato" panose="020F0502020204030203" pitchFamily="34" charset="0"/>
                <a:cs typeface="Lato" panose="020F0502020204030203" pitchFamily="34" charset="0"/>
              </a:rPr>
              <a:t> “Three strikes &amp; rethink approach"</a:t>
            </a:r>
            <a:endParaRPr lang="en-GB" dirty="0"/>
          </a:p>
        </p:txBody>
      </p:sp>
      <p:sp>
        <p:nvSpPr>
          <p:cNvPr id="4" name="Slide Number Placeholder 3"/>
          <p:cNvSpPr>
            <a:spLocks noGrp="1"/>
          </p:cNvSpPr>
          <p:nvPr>
            <p:ph type="sldNum" sz="quarter" idx="5"/>
          </p:nvPr>
        </p:nvSpPr>
        <p:spPr/>
        <p:txBody>
          <a:bodyPr/>
          <a:lstStyle/>
          <a:p>
            <a:fld id="{5B3662A0-354D-41B7-AED4-39A32D95C313}" type="slidenum">
              <a:rPr lang="en-GB" smtClean="0"/>
              <a:t>5</a:t>
            </a:fld>
            <a:endParaRPr lang="en-GB"/>
          </a:p>
        </p:txBody>
      </p:sp>
    </p:spTree>
    <p:extLst>
      <p:ext uri="{BB962C8B-B14F-4D97-AF65-F5344CB8AC3E}">
        <p14:creationId xmlns:p14="http://schemas.microsoft.com/office/powerpoint/2010/main" val="787979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2D0C3-A025-6C64-D27E-5B4E437B6A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A0371-9CB8-1794-8C09-1BF2AB2F6A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37A517-2D14-474D-4556-DA5ECC0DEB67}"/>
              </a:ext>
            </a:extLst>
          </p:cNvPr>
          <p:cNvSpPr>
            <a:spLocks noGrp="1"/>
          </p:cNvSpPr>
          <p:nvPr>
            <p:ph type="body" idx="1"/>
          </p:nvPr>
        </p:nvSpPr>
        <p:spPr/>
        <p:txBody>
          <a:bodyPr/>
          <a:lstStyle/>
          <a:p>
            <a:r>
              <a:rPr lang="en-GB" dirty="0"/>
              <a:t>How do you know if you’ve recruited enough patients?  PI will let you know when to stop? </a:t>
            </a:r>
          </a:p>
          <a:p>
            <a:r>
              <a:rPr lang="en-GB" dirty="0"/>
              <a:t>Won’t know if opted out of data sharing or not but Connected Bradford will remove patients who have opted out from the data that’s given to research team. </a:t>
            </a:r>
          </a:p>
          <a:p>
            <a:r>
              <a:rPr lang="en-GB" dirty="0"/>
              <a:t>Patients must have capacity to decide on own medical treatment or without capacity but accompanied by family member or informal carer (consultee) aged 18 years or older.</a:t>
            </a:r>
          </a:p>
          <a:p>
            <a:r>
              <a:rPr lang="en-GB" dirty="0"/>
              <a:t>Patients aged 18 years or older who do not have capacity to consent to their own medical treatment and are not accompanied by consultee aged 18 years or older. </a:t>
            </a:r>
          </a:p>
          <a:p>
            <a:endParaRPr lang="en-GB" dirty="0"/>
          </a:p>
          <a:p>
            <a:endParaRPr lang="en-GB" dirty="0"/>
          </a:p>
          <a:p>
            <a:endParaRPr lang="en-GB" dirty="0"/>
          </a:p>
          <a:p>
            <a:r>
              <a:rPr lang="en-GB" dirty="0"/>
              <a:t>Exclusion</a:t>
            </a:r>
          </a:p>
          <a:p>
            <a:r>
              <a:rPr lang="en-GB" dirty="0"/>
              <a:t>Young people and children &lt;18 years.</a:t>
            </a:r>
          </a:p>
          <a:p>
            <a:endParaRPr lang="en-GB" dirty="0"/>
          </a:p>
          <a:p>
            <a:r>
              <a:rPr lang="en-GB" dirty="0"/>
              <a:t>Patients &gt;18 years who do not have capacity to consent to own medical treatment &amp; either not accompanied by consultee &gt;18 years, or consultee does not agree to receiving SSNAP. </a:t>
            </a:r>
          </a:p>
          <a:p>
            <a:endParaRPr lang="en-GB" dirty="0"/>
          </a:p>
          <a:p>
            <a:r>
              <a:rPr lang="en-GB" dirty="0"/>
              <a:t>Opted out of data sharing.</a:t>
            </a:r>
          </a:p>
          <a:p>
            <a:endParaRPr lang="en-GB" dirty="0"/>
          </a:p>
        </p:txBody>
      </p:sp>
      <p:sp>
        <p:nvSpPr>
          <p:cNvPr id="4" name="Slide Number Placeholder 3">
            <a:extLst>
              <a:ext uri="{FF2B5EF4-FFF2-40B4-BE49-F238E27FC236}">
                <a16:creationId xmlns:a16="http://schemas.microsoft.com/office/drawing/2014/main" id="{1BAC9722-8E89-F0E4-9E82-3412DA4C11F3}"/>
              </a:ext>
            </a:extLst>
          </p:cNvPr>
          <p:cNvSpPr>
            <a:spLocks noGrp="1"/>
          </p:cNvSpPr>
          <p:nvPr>
            <p:ph type="sldNum" sz="quarter" idx="5"/>
          </p:nvPr>
        </p:nvSpPr>
        <p:spPr/>
        <p:txBody>
          <a:bodyPr/>
          <a:lstStyle/>
          <a:p>
            <a:fld id="{5B3662A0-354D-41B7-AED4-39A32D95C313}" type="slidenum">
              <a:rPr lang="en-GB" smtClean="0"/>
              <a:t>10</a:t>
            </a:fld>
            <a:endParaRPr lang="en-GB"/>
          </a:p>
        </p:txBody>
      </p:sp>
    </p:spTree>
    <p:extLst>
      <p:ext uri="{BB962C8B-B14F-4D97-AF65-F5344CB8AC3E}">
        <p14:creationId xmlns:p14="http://schemas.microsoft.com/office/powerpoint/2010/main" val="3751617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A594B-5767-937D-772A-CDFCF582E6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25DDC8-731C-B1AA-C395-3B6035D985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E13DA4-D06C-0AC3-987E-7899D540C381}"/>
              </a:ext>
            </a:extLst>
          </p:cNvPr>
          <p:cNvSpPr>
            <a:spLocks noGrp="1"/>
          </p:cNvSpPr>
          <p:nvPr>
            <p:ph type="body" idx="1"/>
          </p:nvPr>
        </p:nvSpPr>
        <p:spPr/>
        <p:txBody>
          <a:bodyPr/>
          <a:lstStyle/>
          <a:p>
            <a:endParaRPr lang="en-GB" dirty="0"/>
          </a:p>
          <a:p>
            <a:endParaRPr lang="en-GB" dirty="0"/>
          </a:p>
          <a:p>
            <a:r>
              <a:rPr lang="en-GB" dirty="0"/>
              <a:t>Exclusion</a:t>
            </a:r>
          </a:p>
          <a:p>
            <a:r>
              <a:rPr lang="en-GB" dirty="0"/>
              <a:t>Young people and children &lt;18 years.</a:t>
            </a:r>
          </a:p>
          <a:p>
            <a:endParaRPr lang="en-GB" dirty="0"/>
          </a:p>
          <a:p>
            <a:r>
              <a:rPr lang="en-GB" dirty="0"/>
              <a:t>Patients &gt;18 years who do not have capacity to consent to own medical treatment &amp; either not accompanied by consultee &gt;18 years, or consultee does not agree to receiving SSNAP. </a:t>
            </a:r>
          </a:p>
          <a:p>
            <a:endParaRPr lang="en-GB" dirty="0"/>
          </a:p>
          <a:p>
            <a:r>
              <a:rPr lang="en-GB" dirty="0"/>
              <a:t>Opted out of data sharing.</a:t>
            </a:r>
          </a:p>
          <a:p>
            <a:endParaRPr lang="en-GB" dirty="0"/>
          </a:p>
        </p:txBody>
      </p:sp>
      <p:sp>
        <p:nvSpPr>
          <p:cNvPr id="4" name="Slide Number Placeholder 3">
            <a:extLst>
              <a:ext uri="{FF2B5EF4-FFF2-40B4-BE49-F238E27FC236}">
                <a16:creationId xmlns:a16="http://schemas.microsoft.com/office/drawing/2014/main" id="{66304C43-13FD-6C68-A169-D4E426786B01}"/>
              </a:ext>
            </a:extLst>
          </p:cNvPr>
          <p:cNvSpPr>
            <a:spLocks noGrp="1"/>
          </p:cNvSpPr>
          <p:nvPr>
            <p:ph type="sldNum" sz="quarter" idx="5"/>
          </p:nvPr>
        </p:nvSpPr>
        <p:spPr/>
        <p:txBody>
          <a:bodyPr/>
          <a:lstStyle/>
          <a:p>
            <a:fld id="{5B3662A0-354D-41B7-AED4-39A32D95C313}" type="slidenum">
              <a:rPr lang="en-GB" smtClean="0"/>
              <a:t>11</a:t>
            </a:fld>
            <a:endParaRPr lang="en-GB"/>
          </a:p>
        </p:txBody>
      </p:sp>
    </p:spTree>
    <p:extLst>
      <p:ext uri="{BB962C8B-B14F-4D97-AF65-F5344CB8AC3E}">
        <p14:creationId xmlns:p14="http://schemas.microsoft.com/office/powerpoint/2010/main" val="423690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You will be advised when baseline period starts &amp; ends. </a:t>
            </a:r>
          </a:p>
          <a:p>
            <a:r>
              <a:rPr lang="en-GB" dirty="0"/>
              <a:t>No need to take consent –will only review data of patients already signed up for data sharing with Connected Bradford. </a:t>
            </a:r>
          </a:p>
          <a:p>
            <a:endParaRPr lang="en-GB" dirty="0"/>
          </a:p>
          <a:p>
            <a:endParaRPr lang="en-GB" dirty="0"/>
          </a:p>
        </p:txBody>
      </p:sp>
      <p:sp>
        <p:nvSpPr>
          <p:cNvPr id="4" name="Slide Number Placeholder 3"/>
          <p:cNvSpPr>
            <a:spLocks noGrp="1"/>
          </p:cNvSpPr>
          <p:nvPr>
            <p:ph type="sldNum" sz="quarter" idx="5"/>
          </p:nvPr>
        </p:nvSpPr>
        <p:spPr/>
        <p:txBody>
          <a:bodyPr/>
          <a:lstStyle/>
          <a:p>
            <a:fld id="{5B3662A0-354D-41B7-AED4-39A32D95C313}" type="slidenum">
              <a:rPr lang="en-GB" smtClean="0"/>
              <a:t>13</a:t>
            </a:fld>
            <a:endParaRPr lang="en-GB"/>
          </a:p>
        </p:txBody>
      </p:sp>
    </p:spTree>
    <p:extLst>
      <p:ext uri="{BB962C8B-B14F-4D97-AF65-F5344CB8AC3E}">
        <p14:creationId xmlns:p14="http://schemas.microsoft.com/office/powerpoint/2010/main" val="3968241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a:cs typeface="Arial" panose="020B0604020202020204" pitchFamily="34" charset="0"/>
              </a:rPr>
              <a:t>You’ll be advised when intervention period starts &amp; ends. </a:t>
            </a:r>
            <a:endParaRPr lang="en-GB" dirty="0"/>
          </a:p>
          <a:p>
            <a:r>
              <a:rPr lang="en-GB" dirty="0"/>
              <a:t>Patients should have seen poster about SSNAP in practice and could ask if they’ve seen it. </a:t>
            </a:r>
          </a:p>
          <a:p>
            <a:endParaRPr lang="en-GB" dirty="0"/>
          </a:p>
        </p:txBody>
      </p:sp>
      <p:sp>
        <p:nvSpPr>
          <p:cNvPr id="4" name="Slide Number Placeholder 3"/>
          <p:cNvSpPr>
            <a:spLocks noGrp="1"/>
          </p:cNvSpPr>
          <p:nvPr>
            <p:ph type="sldNum" sz="quarter" idx="5"/>
          </p:nvPr>
        </p:nvSpPr>
        <p:spPr/>
        <p:txBody>
          <a:bodyPr/>
          <a:lstStyle/>
          <a:p>
            <a:fld id="{5B3662A0-354D-41B7-AED4-39A32D95C313}" type="slidenum">
              <a:rPr lang="en-GB" smtClean="0"/>
              <a:t>14</a:t>
            </a:fld>
            <a:endParaRPr lang="en-GB"/>
          </a:p>
        </p:txBody>
      </p:sp>
    </p:spTree>
    <p:extLst>
      <p:ext uri="{BB962C8B-B14F-4D97-AF65-F5344CB8AC3E}">
        <p14:creationId xmlns:p14="http://schemas.microsoft.com/office/powerpoint/2010/main" val="998015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DAB26-D495-F880-8F00-6797E35AC7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60C595-943D-3B04-9EDF-4C08D1CC30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4EA363-60FC-75F0-53DB-9F10FC05E447}"/>
              </a:ext>
            </a:extLst>
          </p:cNvPr>
          <p:cNvSpPr>
            <a:spLocks noGrp="1"/>
          </p:cNvSpPr>
          <p:nvPr>
            <p:ph type="body" idx="1"/>
          </p:nvPr>
        </p:nvSpPr>
        <p:spPr/>
        <p:txBody>
          <a:bodyPr/>
          <a:lstStyle/>
          <a:p>
            <a:r>
              <a:rPr lang="en-GB" dirty="0"/>
              <a:t>Patients should have seen poster about SSNAP in practice and could ask if they’ve seen it. </a:t>
            </a:r>
          </a:p>
          <a:p>
            <a:endParaRPr lang="en-GB" dirty="0"/>
          </a:p>
        </p:txBody>
      </p:sp>
      <p:sp>
        <p:nvSpPr>
          <p:cNvPr id="4" name="Slide Number Placeholder 3">
            <a:extLst>
              <a:ext uri="{FF2B5EF4-FFF2-40B4-BE49-F238E27FC236}">
                <a16:creationId xmlns:a16="http://schemas.microsoft.com/office/drawing/2014/main" id="{FD59C1FB-87DC-28E9-ED01-FFF5F6236C37}"/>
              </a:ext>
            </a:extLst>
          </p:cNvPr>
          <p:cNvSpPr>
            <a:spLocks noGrp="1"/>
          </p:cNvSpPr>
          <p:nvPr>
            <p:ph type="sldNum" sz="quarter" idx="5"/>
          </p:nvPr>
        </p:nvSpPr>
        <p:spPr/>
        <p:txBody>
          <a:bodyPr/>
          <a:lstStyle/>
          <a:p>
            <a:fld id="{5B3662A0-354D-41B7-AED4-39A32D95C313}" type="slidenum">
              <a:rPr lang="en-GB" smtClean="0"/>
              <a:t>15</a:t>
            </a:fld>
            <a:endParaRPr lang="en-GB"/>
          </a:p>
        </p:txBody>
      </p:sp>
    </p:spTree>
    <p:extLst>
      <p:ext uri="{BB962C8B-B14F-4D97-AF65-F5344CB8AC3E}">
        <p14:creationId xmlns:p14="http://schemas.microsoft.com/office/powerpoint/2010/main" val="189099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841AF-E2C6-353C-CA77-DD9281BBB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D4900-6416-DFA0-26B3-244B19CA4A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E79D0-1E00-A8DC-4FC3-AE819CBEE9D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8E71DC1-AACA-DEC6-9BB1-F305B097894F}"/>
              </a:ext>
            </a:extLst>
          </p:cNvPr>
          <p:cNvSpPr>
            <a:spLocks noGrp="1"/>
          </p:cNvSpPr>
          <p:nvPr>
            <p:ph type="sldNum" sz="quarter" idx="5"/>
          </p:nvPr>
        </p:nvSpPr>
        <p:spPr/>
        <p:txBody>
          <a:bodyPr/>
          <a:lstStyle/>
          <a:p>
            <a:fld id="{5B3662A0-354D-41B7-AED4-39A32D95C313}" type="slidenum">
              <a:rPr lang="en-GB" smtClean="0"/>
              <a:t>17</a:t>
            </a:fld>
            <a:endParaRPr lang="en-GB"/>
          </a:p>
        </p:txBody>
      </p:sp>
    </p:spTree>
    <p:extLst>
      <p:ext uri="{BB962C8B-B14F-4D97-AF65-F5344CB8AC3E}">
        <p14:creationId xmlns:p14="http://schemas.microsoft.com/office/powerpoint/2010/main" val="2034338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3662A0-354D-41B7-AED4-39A32D95C313}" type="slidenum">
              <a:rPr lang="en-GB" smtClean="0"/>
              <a:t>19</a:t>
            </a:fld>
            <a:endParaRPr lang="en-GB"/>
          </a:p>
        </p:txBody>
      </p:sp>
    </p:spTree>
    <p:extLst>
      <p:ext uri="{BB962C8B-B14F-4D97-AF65-F5344CB8AC3E}">
        <p14:creationId xmlns:p14="http://schemas.microsoft.com/office/powerpoint/2010/main" val="8064529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8.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9.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9.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1.emf"/><Relationship Id="rId4" Type="http://schemas.openxmlformats.org/officeDocument/2006/relationships/image" Target="../media/image28.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4.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4.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7.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DE8BFCE-679A-C7D9-743F-BC36E88187E3}"/>
              </a:ext>
            </a:extLst>
          </p:cNvPr>
          <p:cNvPicPr>
            <a:picLocks noChangeAspect="1"/>
          </p:cNvPicPr>
          <p:nvPr userDrawn="1"/>
        </p:nvPicPr>
        <p:blipFill>
          <a:blip r:embed="rId2"/>
          <a:stretch>
            <a:fillRect/>
          </a:stretch>
        </p:blipFill>
        <p:spPr>
          <a:xfrm>
            <a:off x="-1" y="858"/>
            <a:ext cx="12192000" cy="6858000"/>
          </a:xfrm>
          <a:prstGeom prst="rect">
            <a:avLst/>
          </a:prstGeom>
        </p:spPr>
      </p:pic>
      <p:pic>
        <p:nvPicPr>
          <p:cNvPr id="22" name="Picture 21" descr="A black screen with white text&#10;&#10;Description automatically generated">
            <a:extLst>
              <a:ext uri="{FF2B5EF4-FFF2-40B4-BE49-F238E27FC236}">
                <a16:creationId xmlns:a16="http://schemas.microsoft.com/office/drawing/2014/main" id="{8D0770AC-D1AE-2CF8-A766-EDD0115C3881}"/>
              </a:ext>
            </a:extLst>
          </p:cNvPr>
          <p:cNvPicPr>
            <a:picLocks noChangeAspect="1"/>
          </p:cNvPicPr>
          <p:nvPr userDrawn="1"/>
        </p:nvPicPr>
        <p:blipFill rotWithShape="1">
          <a:blip r:embed="rId3"/>
          <a:srcRect b="78691"/>
          <a:stretch/>
        </p:blipFill>
        <p:spPr>
          <a:xfrm>
            <a:off x="0" y="0"/>
            <a:ext cx="12192000" cy="1461214"/>
          </a:xfrm>
          <a:prstGeom prst="rect">
            <a:avLst/>
          </a:prstGeom>
        </p:spPr>
      </p:pic>
      <p:sp>
        <p:nvSpPr>
          <p:cNvPr id="6" name="Slide Number Placeholder 5">
            <a:extLst>
              <a:ext uri="{FF2B5EF4-FFF2-40B4-BE49-F238E27FC236}">
                <a16:creationId xmlns:a16="http://schemas.microsoft.com/office/drawing/2014/main" id="{37DB257D-A0E0-EF48-ABA3-7782115D606E}"/>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dirty="0"/>
          </a:p>
        </p:txBody>
      </p:sp>
      <p:sp>
        <p:nvSpPr>
          <p:cNvPr id="11" name="TextBox 10">
            <a:extLst>
              <a:ext uri="{FF2B5EF4-FFF2-40B4-BE49-F238E27FC236}">
                <a16:creationId xmlns:a16="http://schemas.microsoft.com/office/drawing/2014/main" id="{1D3C93AA-AEC1-E348-A455-2BBDEC699ED7}"/>
              </a:ext>
            </a:extLst>
          </p:cNvPr>
          <p:cNvSpPr txBox="1"/>
          <p:nvPr userDrawn="1"/>
        </p:nvSpPr>
        <p:spPr>
          <a:xfrm>
            <a:off x="873760" y="-538480"/>
            <a:ext cx="184731" cy="369332"/>
          </a:xfrm>
          <a:prstGeom prst="rect">
            <a:avLst/>
          </a:prstGeom>
          <a:noFill/>
        </p:spPr>
        <p:txBody>
          <a:bodyPr wrap="none" rtlCol="0">
            <a:spAutoFit/>
          </a:bodyPr>
          <a:lstStyle/>
          <a:p>
            <a:endParaRPr lang="en-US" dirty="0"/>
          </a:p>
        </p:txBody>
      </p:sp>
      <p:pic>
        <p:nvPicPr>
          <p:cNvPr id="13" name="Picture 12">
            <a:extLst>
              <a:ext uri="{FF2B5EF4-FFF2-40B4-BE49-F238E27FC236}">
                <a16:creationId xmlns:a16="http://schemas.microsoft.com/office/drawing/2014/main" id="{1031E836-ABB5-985B-7AC0-5C0B031AC58A}"/>
              </a:ext>
            </a:extLst>
          </p:cNvPr>
          <p:cNvPicPr>
            <a:picLocks noChangeAspect="1"/>
          </p:cNvPicPr>
          <p:nvPr userDrawn="1"/>
        </p:nvPicPr>
        <p:blipFill rotWithShape="1">
          <a:blip r:embed="rId4"/>
          <a:srcRect l="35446" b="23513"/>
          <a:stretch/>
        </p:blipFill>
        <p:spPr>
          <a:xfrm>
            <a:off x="0" y="4799507"/>
            <a:ext cx="1737360" cy="2058494"/>
          </a:xfrm>
          <a:prstGeom prst="rect">
            <a:avLst/>
          </a:prstGeom>
        </p:spPr>
      </p:pic>
      <p:pic>
        <p:nvPicPr>
          <p:cNvPr id="15" name="Picture 14">
            <a:extLst>
              <a:ext uri="{FF2B5EF4-FFF2-40B4-BE49-F238E27FC236}">
                <a16:creationId xmlns:a16="http://schemas.microsoft.com/office/drawing/2014/main" id="{2E774F36-71E0-C44B-3CF4-68215C4F54F1}"/>
              </a:ext>
            </a:extLst>
          </p:cNvPr>
          <p:cNvPicPr>
            <a:picLocks noChangeAspect="1"/>
          </p:cNvPicPr>
          <p:nvPr userDrawn="1"/>
        </p:nvPicPr>
        <p:blipFill>
          <a:blip r:embed="rId5"/>
          <a:stretch>
            <a:fillRect/>
          </a:stretch>
        </p:blipFill>
        <p:spPr>
          <a:xfrm rot="16200000">
            <a:off x="10239223" y="1795994"/>
            <a:ext cx="1579199" cy="1184400"/>
          </a:xfrm>
          <a:prstGeom prst="rect">
            <a:avLst/>
          </a:prstGeom>
        </p:spPr>
      </p:pic>
      <p:sp>
        <p:nvSpPr>
          <p:cNvPr id="18" name="Slide Number Placeholder 5">
            <a:extLst>
              <a:ext uri="{FF2B5EF4-FFF2-40B4-BE49-F238E27FC236}">
                <a16:creationId xmlns:a16="http://schemas.microsoft.com/office/drawing/2014/main" id="{7354716B-D5F0-3590-A28C-0EAB70248146}"/>
              </a:ext>
            </a:extLst>
          </p:cNvPr>
          <p:cNvSpPr txBox="1">
            <a:spLocks/>
          </p:cNvSpPr>
          <p:nvPr userDrawn="1"/>
        </p:nvSpPr>
        <p:spPr>
          <a:xfrm>
            <a:off x="8610600" y="635635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E1A55DE-D795-7B44-9085-719E51EC44B5}" type="slidenum">
              <a:rPr lang="en-US" smtClean="0"/>
              <a:pPr/>
              <a:t>‹#›</a:t>
            </a:fld>
            <a:endParaRPr lang="en-US" dirty="0"/>
          </a:p>
        </p:txBody>
      </p:sp>
      <p:sp>
        <p:nvSpPr>
          <p:cNvPr id="8" name="Subtitle 2">
            <a:extLst>
              <a:ext uri="{FF2B5EF4-FFF2-40B4-BE49-F238E27FC236}">
                <a16:creationId xmlns:a16="http://schemas.microsoft.com/office/drawing/2014/main" id="{523BBF5B-FE61-0E58-1D23-44908E2A2029}"/>
              </a:ext>
            </a:extLst>
          </p:cNvPr>
          <p:cNvSpPr>
            <a:spLocks noGrp="1"/>
          </p:cNvSpPr>
          <p:nvPr>
            <p:ph type="subTitle" idx="1"/>
          </p:nvPr>
        </p:nvSpPr>
        <p:spPr>
          <a:xfrm>
            <a:off x="1524000" y="4218947"/>
            <a:ext cx="9144000" cy="1271606"/>
          </a:xfrm>
        </p:spPr>
        <p:txBody>
          <a:bodyPr>
            <a:normAutofit/>
          </a:bodyPr>
          <a:lstStyle>
            <a:lvl1pPr marL="0" indent="0" algn="ctr">
              <a:buNone/>
              <a:defRPr sz="2400">
                <a:solidFill>
                  <a:schemeClr val="bg1"/>
                </a:solidFill>
              </a:defRPr>
            </a:lvl1pPr>
          </a:lstStyle>
          <a:p>
            <a:r>
              <a:rPr lang="en-US"/>
              <a:t>Click to edit Master subtitle style</a:t>
            </a:r>
            <a:endParaRPr lang="en-GB" dirty="0"/>
          </a:p>
        </p:txBody>
      </p:sp>
      <p:sp>
        <p:nvSpPr>
          <p:cNvPr id="9" name="Title 4">
            <a:extLst>
              <a:ext uri="{FF2B5EF4-FFF2-40B4-BE49-F238E27FC236}">
                <a16:creationId xmlns:a16="http://schemas.microsoft.com/office/drawing/2014/main" id="{2E9CBF92-C70C-2749-74CC-46E2430562DF}"/>
              </a:ext>
            </a:extLst>
          </p:cNvPr>
          <p:cNvSpPr>
            <a:spLocks noGrp="1"/>
          </p:cNvSpPr>
          <p:nvPr>
            <p:ph type="ctrTitle" hasCustomPrompt="1"/>
          </p:nvPr>
        </p:nvSpPr>
        <p:spPr>
          <a:xfrm>
            <a:off x="1524000" y="1355116"/>
            <a:ext cx="9144000" cy="2387600"/>
          </a:xfrm>
        </p:spPr>
        <p:txBody>
          <a:bodyPr>
            <a:normAutofit/>
          </a:bodyPr>
          <a:lstStyle>
            <a:lvl1pPr algn="ctr">
              <a:defRPr sz="6000">
                <a:solidFill>
                  <a:schemeClr val="bg1"/>
                </a:solidFill>
              </a:defRPr>
            </a:lvl1pPr>
          </a:lstStyle>
          <a:p>
            <a:r>
              <a:rPr lang="en-GB" dirty="0"/>
              <a:t>Click to add title</a:t>
            </a:r>
          </a:p>
        </p:txBody>
      </p:sp>
    </p:spTree>
    <p:extLst>
      <p:ext uri="{BB962C8B-B14F-4D97-AF65-F5344CB8AC3E}">
        <p14:creationId xmlns:p14="http://schemas.microsoft.com/office/powerpoint/2010/main" val="2176617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3200FBBD-6CC4-A349-B70B-313BAD04B61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dirty="0"/>
          </a:p>
        </p:txBody>
      </p:sp>
      <p:pic>
        <p:nvPicPr>
          <p:cNvPr id="21" name="Picture 20">
            <a:extLst>
              <a:ext uri="{FF2B5EF4-FFF2-40B4-BE49-F238E27FC236}">
                <a16:creationId xmlns:a16="http://schemas.microsoft.com/office/drawing/2014/main" id="{1B3F5BD8-0C81-4A4E-A8A7-821DBE909558}"/>
              </a:ext>
            </a:extLst>
          </p:cNvPr>
          <p:cNvPicPr>
            <a:picLocks noChangeAspect="1"/>
          </p:cNvPicPr>
          <p:nvPr userDrawn="1"/>
        </p:nvPicPr>
        <p:blipFill>
          <a:blip r:embed="rId3"/>
          <a:stretch>
            <a:fillRect/>
          </a:stretch>
        </p:blipFill>
        <p:spPr>
          <a:xfrm rot="1927307">
            <a:off x="10464018" y="1820219"/>
            <a:ext cx="1081455" cy="540728"/>
          </a:xfrm>
          <a:prstGeom prst="rect">
            <a:avLst/>
          </a:prstGeom>
        </p:spPr>
      </p:pic>
      <p:pic>
        <p:nvPicPr>
          <p:cNvPr id="22" name="Picture 21">
            <a:extLst>
              <a:ext uri="{FF2B5EF4-FFF2-40B4-BE49-F238E27FC236}">
                <a16:creationId xmlns:a16="http://schemas.microsoft.com/office/drawing/2014/main" id="{580507CF-0871-4D45-B2B1-43EE3CCCD78D}"/>
              </a:ext>
            </a:extLst>
          </p:cNvPr>
          <p:cNvPicPr>
            <a:picLocks noChangeAspect="1"/>
          </p:cNvPicPr>
          <p:nvPr userDrawn="1"/>
        </p:nvPicPr>
        <p:blipFill>
          <a:blip r:embed="rId4"/>
          <a:stretch>
            <a:fillRect/>
          </a:stretch>
        </p:blipFill>
        <p:spPr>
          <a:xfrm>
            <a:off x="0" y="5141460"/>
            <a:ext cx="2582984" cy="1716540"/>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F19CC202-ED01-9926-8D42-7FF868C2676B}"/>
              </a:ext>
            </a:extLst>
          </p:cNvPr>
          <p:cNvPicPr>
            <a:picLocks noChangeAspect="1"/>
          </p:cNvPicPr>
          <p:nvPr userDrawn="1"/>
        </p:nvPicPr>
        <p:blipFill rotWithShape="1">
          <a:blip r:embed="rId5"/>
          <a:srcRect b="74768"/>
          <a:stretch/>
        </p:blipFill>
        <p:spPr>
          <a:xfrm>
            <a:off x="0" y="429"/>
            <a:ext cx="12192000" cy="1730182"/>
          </a:xfrm>
          <a:prstGeom prst="rect">
            <a:avLst/>
          </a:prstGeom>
        </p:spPr>
      </p:pic>
    </p:spTree>
    <p:extLst>
      <p:ext uri="{BB962C8B-B14F-4D97-AF65-F5344CB8AC3E}">
        <p14:creationId xmlns:p14="http://schemas.microsoft.com/office/powerpoint/2010/main" val="1845949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3FA3C1-F34D-4D4A-A999-6BD04B870E4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AA4281D-3412-5E48-9A52-70612FA4E1AE}"/>
              </a:ext>
            </a:extLst>
          </p:cNvPr>
          <p:cNvSpPr>
            <a:spLocks noGrp="1"/>
          </p:cNvSpPr>
          <p:nvPr>
            <p:ph type="title"/>
          </p:nvPr>
        </p:nvSpPr>
        <p:spPr>
          <a:xfrm>
            <a:off x="838200" y="2562303"/>
            <a:ext cx="9159240" cy="1325563"/>
          </a:xfrm>
        </p:spPr>
        <p:txBody>
          <a:bodyPr>
            <a:normAutofit/>
          </a:bodyPr>
          <a:lstStyle>
            <a:lvl1pPr>
              <a:defRPr sz="4800">
                <a:solidFill>
                  <a:srgbClr val="193E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419B6C91-4419-6945-B1FB-13E02AAEB7DA}"/>
              </a:ext>
            </a:extLst>
          </p:cNvPr>
          <p:cNvSpPr>
            <a:spLocks noGrp="1"/>
          </p:cNvSpPr>
          <p:nvPr>
            <p:ph type="sldNum" sz="quarter" idx="12"/>
          </p:nvPr>
        </p:nvSpPr>
        <p:spPr/>
        <p:txBody>
          <a:bodyPr/>
          <a:lstStyle/>
          <a:p>
            <a:fld id="{EE1A55DE-D795-7B44-9085-719E51EC44B5}" type="slidenum">
              <a:rPr lang="en-US" smtClean="0"/>
              <a:t>‹#›</a:t>
            </a:fld>
            <a:endParaRPr lang="en-US"/>
          </a:p>
        </p:txBody>
      </p:sp>
      <p:pic>
        <p:nvPicPr>
          <p:cNvPr id="15" name="Picture 14">
            <a:extLst>
              <a:ext uri="{FF2B5EF4-FFF2-40B4-BE49-F238E27FC236}">
                <a16:creationId xmlns:a16="http://schemas.microsoft.com/office/drawing/2014/main" id="{F9D905AD-F873-2A44-82D4-3A8989E2B37C}"/>
              </a:ext>
            </a:extLst>
          </p:cNvPr>
          <p:cNvPicPr>
            <a:picLocks noChangeAspect="1"/>
          </p:cNvPicPr>
          <p:nvPr userDrawn="1"/>
        </p:nvPicPr>
        <p:blipFill>
          <a:blip r:embed="rId3"/>
          <a:stretch>
            <a:fillRect/>
          </a:stretch>
        </p:blipFill>
        <p:spPr>
          <a:xfrm rot="12288281">
            <a:off x="10164502" y="1399542"/>
            <a:ext cx="1342276" cy="1285674"/>
          </a:xfrm>
          <a:prstGeom prst="rect">
            <a:avLst/>
          </a:prstGeom>
        </p:spPr>
      </p:pic>
      <p:pic>
        <p:nvPicPr>
          <p:cNvPr id="18" name="Picture 17">
            <a:extLst>
              <a:ext uri="{FF2B5EF4-FFF2-40B4-BE49-F238E27FC236}">
                <a16:creationId xmlns:a16="http://schemas.microsoft.com/office/drawing/2014/main" id="{21FD4E0F-C273-6D40-A933-CEE0CA6AA3E0}"/>
              </a:ext>
            </a:extLst>
          </p:cNvPr>
          <p:cNvPicPr>
            <a:picLocks noChangeAspect="1"/>
          </p:cNvPicPr>
          <p:nvPr userDrawn="1"/>
        </p:nvPicPr>
        <p:blipFill rotWithShape="1">
          <a:blip r:embed="rId4"/>
          <a:srcRect l="8151" b="33145"/>
          <a:stretch/>
        </p:blipFill>
        <p:spPr>
          <a:xfrm>
            <a:off x="1" y="4480660"/>
            <a:ext cx="3091180" cy="2377341"/>
          </a:xfrm>
          <a:prstGeom prst="rect">
            <a:avLst/>
          </a:prstGeom>
        </p:spPr>
      </p:pic>
      <p:pic>
        <p:nvPicPr>
          <p:cNvPr id="8" name="Picture 7" descr="A screenshot of a computer&#10;&#10;Description automatically generated">
            <a:extLst>
              <a:ext uri="{FF2B5EF4-FFF2-40B4-BE49-F238E27FC236}">
                <a16:creationId xmlns:a16="http://schemas.microsoft.com/office/drawing/2014/main" id="{9E1FE778-5FB9-6AF4-AE0F-18E70EA2138E}"/>
              </a:ext>
            </a:extLst>
          </p:cNvPr>
          <p:cNvPicPr>
            <a:picLocks noChangeAspect="1"/>
          </p:cNvPicPr>
          <p:nvPr userDrawn="1"/>
        </p:nvPicPr>
        <p:blipFill rotWithShape="1">
          <a:blip r:embed="rId5"/>
          <a:srcRect b="74768"/>
          <a:stretch/>
        </p:blipFill>
        <p:spPr>
          <a:xfrm>
            <a:off x="0" y="429"/>
            <a:ext cx="12192000" cy="1730182"/>
          </a:xfrm>
          <a:prstGeom prst="rect">
            <a:avLst/>
          </a:prstGeom>
        </p:spPr>
      </p:pic>
    </p:spTree>
    <p:extLst>
      <p:ext uri="{BB962C8B-B14F-4D97-AF65-F5344CB8AC3E}">
        <p14:creationId xmlns:p14="http://schemas.microsoft.com/office/powerpoint/2010/main" val="30828505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BC1C9C2-FB98-9449-B8F0-39AAEDD3EE4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descr="A black screen with white text&#10;&#10;Description automatically generated">
            <a:extLst>
              <a:ext uri="{FF2B5EF4-FFF2-40B4-BE49-F238E27FC236}">
                <a16:creationId xmlns:a16="http://schemas.microsoft.com/office/drawing/2014/main" id="{FBE3BE67-763D-21AA-5E34-63916A30C1C2}"/>
              </a:ext>
            </a:extLst>
          </p:cNvPr>
          <p:cNvPicPr>
            <a:picLocks noChangeAspect="1"/>
          </p:cNvPicPr>
          <p:nvPr userDrawn="1"/>
        </p:nvPicPr>
        <p:blipFill>
          <a:blip r:embed="rId3"/>
          <a:stretch>
            <a:fillRect/>
          </a:stretch>
        </p:blipFill>
        <p:spPr>
          <a:xfrm>
            <a:off x="1" y="858"/>
            <a:ext cx="12192000" cy="6857143"/>
          </a:xfrm>
          <a:prstGeom prst="rect">
            <a:avLst/>
          </a:prstGeom>
        </p:spPr>
      </p:pic>
      <p:pic>
        <p:nvPicPr>
          <p:cNvPr id="9" name="Picture 8">
            <a:extLst>
              <a:ext uri="{FF2B5EF4-FFF2-40B4-BE49-F238E27FC236}">
                <a16:creationId xmlns:a16="http://schemas.microsoft.com/office/drawing/2014/main" id="{EDC8F958-22FC-904F-8492-ECBB12608F6B}"/>
              </a:ext>
            </a:extLst>
          </p:cNvPr>
          <p:cNvPicPr>
            <a:picLocks noChangeAspect="1"/>
          </p:cNvPicPr>
          <p:nvPr userDrawn="1"/>
        </p:nvPicPr>
        <p:blipFill rotWithShape="1">
          <a:blip r:embed="rId4"/>
          <a:srcRect l="35446" b="23513"/>
          <a:stretch/>
        </p:blipFill>
        <p:spPr>
          <a:xfrm>
            <a:off x="0" y="4799507"/>
            <a:ext cx="1737360" cy="2058494"/>
          </a:xfrm>
          <a:prstGeom prst="rect">
            <a:avLst/>
          </a:prstGeom>
        </p:spPr>
      </p:pic>
      <p:pic>
        <p:nvPicPr>
          <p:cNvPr id="10" name="Picture 9">
            <a:extLst>
              <a:ext uri="{FF2B5EF4-FFF2-40B4-BE49-F238E27FC236}">
                <a16:creationId xmlns:a16="http://schemas.microsoft.com/office/drawing/2014/main" id="{5B304E4C-D148-DF45-B7F2-E70F5B2E2408}"/>
              </a:ext>
            </a:extLst>
          </p:cNvPr>
          <p:cNvPicPr>
            <a:picLocks noChangeAspect="1"/>
          </p:cNvPicPr>
          <p:nvPr userDrawn="1"/>
        </p:nvPicPr>
        <p:blipFill>
          <a:blip r:embed="rId5"/>
          <a:stretch>
            <a:fillRect/>
          </a:stretch>
        </p:blipFill>
        <p:spPr>
          <a:xfrm rot="16200000">
            <a:off x="10239223" y="1795994"/>
            <a:ext cx="1579199" cy="1184400"/>
          </a:xfrm>
          <a:prstGeom prst="rect">
            <a:avLst/>
          </a:prstGeom>
        </p:spPr>
      </p:pic>
      <p:sp>
        <p:nvSpPr>
          <p:cNvPr id="6" name="Slide Number Placeholder 5">
            <a:extLst>
              <a:ext uri="{FF2B5EF4-FFF2-40B4-BE49-F238E27FC236}">
                <a16:creationId xmlns:a16="http://schemas.microsoft.com/office/drawing/2014/main" id="{37DB257D-A0E0-EF48-ABA3-7782115D606E}"/>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dirty="0"/>
          </a:p>
        </p:txBody>
      </p:sp>
      <p:sp>
        <p:nvSpPr>
          <p:cNvPr id="11" name="TextBox 10">
            <a:extLst>
              <a:ext uri="{FF2B5EF4-FFF2-40B4-BE49-F238E27FC236}">
                <a16:creationId xmlns:a16="http://schemas.microsoft.com/office/drawing/2014/main" id="{1D3C93AA-AEC1-E348-A455-2BBDEC699ED7}"/>
              </a:ext>
            </a:extLst>
          </p:cNvPr>
          <p:cNvSpPr txBox="1"/>
          <p:nvPr userDrawn="1"/>
        </p:nvSpPr>
        <p:spPr>
          <a:xfrm>
            <a:off x="873760" y="-538480"/>
            <a:ext cx="184731" cy="369332"/>
          </a:xfrm>
          <a:prstGeom prst="rect">
            <a:avLst/>
          </a:prstGeom>
          <a:noFill/>
        </p:spPr>
        <p:txBody>
          <a:bodyPr wrap="none" rtlCol="0">
            <a:spAutoFit/>
          </a:bodyPr>
          <a:lstStyle/>
          <a:p>
            <a:endParaRPr lang="en-US" dirty="0"/>
          </a:p>
        </p:txBody>
      </p:sp>
      <p:sp>
        <p:nvSpPr>
          <p:cNvPr id="12" name="Title 1">
            <a:extLst>
              <a:ext uri="{FF2B5EF4-FFF2-40B4-BE49-F238E27FC236}">
                <a16:creationId xmlns:a16="http://schemas.microsoft.com/office/drawing/2014/main" id="{8C69DFD5-858D-D642-ADE1-D548CB19E775}"/>
              </a:ext>
            </a:extLst>
          </p:cNvPr>
          <p:cNvSpPr>
            <a:spLocks noGrp="1"/>
          </p:cNvSpPr>
          <p:nvPr>
            <p:ph type="title"/>
          </p:nvPr>
        </p:nvSpPr>
        <p:spPr>
          <a:xfrm>
            <a:off x="838200" y="2488688"/>
            <a:ext cx="9403080" cy="1133477"/>
          </a:xfrm>
        </p:spPr>
        <p:txBody>
          <a:bodyPr anchor="b">
            <a:noAutofit/>
          </a:bodyPr>
          <a:lstStyle>
            <a:lvl1pPr>
              <a:defRPr sz="4800">
                <a:solidFill>
                  <a:schemeClr val="bg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549932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13" name="Rectangle 12"/>
          <p:cNvSpPr/>
          <p:nvPr userDrawn="1"/>
        </p:nvSpPr>
        <p:spPr>
          <a:xfrm>
            <a:off x="0" y="4046"/>
            <a:ext cx="12192000" cy="6853954"/>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75" name="Picture 3" descr="C:\Users\Charanjit\Desktop\cover_slide-2.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 b="58785"/>
          <a:stretch/>
        </p:blipFill>
        <p:spPr bwMode="auto">
          <a:xfrm>
            <a:off x="0" y="-2"/>
            <a:ext cx="12192000" cy="3552827"/>
          </a:xfrm>
          <a:prstGeom prst="rect">
            <a:avLst/>
          </a:prstGeom>
          <a:noFill/>
          <a:extLst>
            <a:ext uri="{909E8E84-426E-40DD-AFC4-6F175D3DCCD1}">
              <a14:hiddenFill xmlns:a14="http://schemas.microsoft.com/office/drawing/2010/main">
                <a:solidFill>
                  <a:srgbClr val="FFFFFF"/>
                </a:solidFill>
              </a14:hiddenFill>
            </a:ext>
          </a:extLst>
        </p:spPr>
      </p:pic>
      <p:sp>
        <p:nvSpPr>
          <p:cNvPr id="26" name="Picture Placeholder 21"/>
          <p:cNvSpPr>
            <a:spLocks noGrp="1"/>
          </p:cNvSpPr>
          <p:nvPr>
            <p:ph type="pic" sz="quarter" idx="15"/>
          </p:nvPr>
        </p:nvSpPr>
        <p:spPr>
          <a:xfrm>
            <a:off x="2579505" y="-2"/>
            <a:ext cx="5021445" cy="3552827"/>
          </a:xfrm>
        </p:spPr>
        <p:txBody>
          <a:bodyPr/>
          <a:lstStyle>
            <a:lvl1pPr marL="0" indent="0">
              <a:buNone/>
              <a:defRPr>
                <a:latin typeface="Arial" pitchFamily="34" charset="0"/>
                <a:cs typeface="Arial" pitchFamily="34" charset="0"/>
              </a:defRPr>
            </a:lvl1pPr>
          </a:lstStyle>
          <a:p>
            <a:r>
              <a:rPr lang="en-US"/>
              <a:t>Click icon to add picture</a:t>
            </a:r>
            <a:endParaRPr lang="en-GB" dirty="0"/>
          </a:p>
        </p:txBody>
      </p:sp>
      <p:sp>
        <p:nvSpPr>
          <p:cNvPr id="14" name="Title 1"/>
          <p:cNvSpPr>
            <a:spLocks noGrp="1"/>
          </p:cNvSpPr>
          <p:nvPr>
            <p:ph type="ctrTitle"/>
          </p:nvPr>
        </p:nvSpPr>
        <p:spPr>
          <a:xfrm>
            <a:off x="2084205" y="3930554"/>
            <a:ext cx="8869544" cy="802499"/>
          </a:xfrm>
        </p:spPr>
        <p:txBody>
          <a:bodyPr anchor="b">
            <a:normAutofit/>
          </a:bodyPr>
          <a:lstStyle>
            <a:lvl1pPr algn="l">
              <a:defRPr sz="3600">
                <a:solidFill>
                  <a:schemeClr val="bg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18" name="Subtitle 2"/>
          <p:cNvSpPr>
            <a:spLocks noGrp="1"/>
          </p:cNvSpPr>
          <p:nvPr>
            <p:ph type="subTitle" idx="1"/>
          </p:nvPr>
        </p:nvSpPr>
        <p:spPr>
          <a:xfrm>
            <a:off x="2084206" y="4971099"/>
            <a:ext cx="6900100" cy="675003"/>
          </a:xfrm>
        </p:spPr>
        <p:txBody>
          <a:bodyPr>
            <a:normAutofit/>
          </a:bodyPr>
          <a:lstStyle>
            <a:lvl1pPr marL="0" indent="0" algn="l">
              <a:buNone/>
              <a:defRPr sz="2000">
                <a:solidFill>
                  <a:schemeClr val="bg1"/>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9" name="Slide Number Placeholder 5"/>
          <p:cNvSpPr>
            <a:spLocks noGrp="1"/>
          </p:cNvSpPr>
          <p:nvPr>
            <p:ph type="sldNum" sz="quarter" idx="12"/>
          </p:nvPr>
        </p:nvSpPr>
        <p:spPr>
          <a:xfrm>
            <a:off x="6457950" y="6356351"/>
            <a:ext cx="2057400" cy="365125"/>
          </a:xfrm>
        </p:spPr>
        <p:txBody>
          <a:bodyPr/>
          <a:lstStyle>
            <a:lvl1pPr>
              <a:defRPr>
                <a:solidFill>
                  <a:schemeClr val="bg1"/>
                </a:solidFill>
                <a:latin typeface="Arial" panose="020B0604020202020204" pitchFamily="34" charset="0"/>
                <a:cs typeface="Arial" panose="020B0604020202020204" pitchFamily="34" charset="0"/>
              </a:defRPr>
            </a:lvl1pPr>
          </a:lstStyle>
          <a:p>
            <a:fld id="{B856BA93-D92C-4B3D-A925-0A69E5C8F74E}" type="slidenum">
              <a:rPr lang="en-GB" smtClean="0"/>
              <a:pPr/>
              <a:t>‹#›</a:t>
            </a:fld>
            <a:endParaRPr lang="en-GB" dirty="0"/>
          </a:p>
        </p:txBody>
      </p:sp>
      <p:pic>
        <p:nvPicPr>
          <p:cNvPr id="10" name="Picture 9">
            <a:extLst>
              <a:ext uri="{FF2B5EF4-FFF2-40B4-BE49-F238E27FC236}">
                <a16:creationId xmlns:a16="http://schemas.microsoft.com/office/drawing/2014/main" id="{D3EA3455-F170-324C-88B5-287718264867}"/>
              </a:ext>
            </a:extLst>
          </p:cNvPr>
          <p:cNvPicPr>
            <a:picLocks noChangeAspect="1"/>
          </p:cNvPicPr>
          <p:nvPr userDrawn="1"/>
        </p:nvPicPr>
        <p:blipFill rotWithShape="1">
          <a:blip r:embed="rId3"/>
          <a:srcRect t="5" r="8043" b="-142998"/>
          <a:stretch/>
        </p:blipFill>
        <p:spPr>
          <a:xfrm>
            <a:off x="400051" y="5796722"/>
            <a:ext cx="11056823" cy="60118"/>
          </a:xfrm>
          <a:prstGeom prst="rect">
            <a:avLst/>
          </a:prstGeom>
        </p:spPr>
      </p:pic>
      <p:pic>
        <p:nvPicPr>
          <p:cNvPr id="2" name="Picture 1">
            <a:extLst>
              <a:ext uri="{FF2B5EF4-FFF2-40B4-BE49-F238E27FC236}">
                <a16:creationId xmlns:a16="http://schemas.microsoft.com/office/drawing/2014/main" id="{F531DD16-346C-2F88-547E-E8AC07016023}"/>
              </a:ext>
            </a:extLst>
          </p:cNvPr>
          <p:cNvPicPr>
            <a:picLocks noChangeAspect="1"/>
          </p:cNvPicPr>
          <p:nvPr userDrawn="1"/>
        </p:nvPicPr>
        <p:blipFill>
          <a:blip r:embed="rId4"/>
          <a:srcRect/>
          <a:stretch/>
        </p:blipFill>
        <p:spPr>
          <a:xfrm>
            <a:off x="400051" y="5973461"/>
            <a:ext cx="5121477" cy="689579"/>
          </a:xfrm>
          <a:prstGeom prst="rect">
            <a:avLst/>
          </a:prstGeom>
        </p:spPr>
      </p:pic>
    </p:spTree>
    <p:extLst>
      <p:ext uri="{BB962C8B-B14F-4D97-AF65-F5344CB8AC3E}">
        <p14:creationId xmlns:p14="http://schemas.microsoft.com/office/powerpoint/2010/main" val="14558324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13" name="Rectangle 12"/>
          <p:cNvSpPr/>
          <p:nvPr userDrawn="1"/>
        </p:nvSpPr>
        <p:spPr>
          <a:xfrm>
            <a:off x="0" y="4046"/>
            <a:ext cx="12192000" cy="6853954"/>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2" name="Picture 4" descr="C:\Users\Charanjit\Desktop\cover_slide.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35129" t="1529" b="1381"/>
          <a:stretch/>
        </p:blipFill>
        <p:spPr bwMode="auto">
          <a:xfrm>
            <a:off x="5715000" y="4046"/>
            <a:ext cx="6477000" cy="6853954"/>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p:cNvSpPr>
            <a:spLocks noGrp="1"/>
          </p:cNvSpPr>
          <p:nvPr>
            <p:ph type="ctrTitle"/>
          </p:nvPr>
        </p:nvSpPr>
        <p:spPr>
          <a:xfrm>
            <a:off x="298122" y="2042347"/>
            <a:ext cx="4650852" cy="1435630"/>
          </a:xfrm>
        </p:spPr>
        <p:txBody>
          <a:bodyPr anchor="b">
            <a:normAutofit/>
          </a:bodyPr>
          <a:lstStyle>
            <a:lvl1pPr algn="l">
              <a:defRPr sz="3600">
                <a:solidFill>
                  <a:schemeClr val="bg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18" name="Subtitle 2"/>
          <p:cNvSpPr>
            <a:spLocks noGrp="1"/>
          </p:cNvSpPr>
          <p:nvPr>
            <p:ph type="subTitle" idx="1"/>
          </p:nvPr>
        </p:nvSpPr>
        <p:spPr>
          <a:xfrm>
            <a:off x="298122" y="3844722"/>
            <a:ext cx="4333258" cy="1103563"/>
          </a:xfrm>
        </p:spPr>
        <p:txBody>
          <a:bodyPr>
            <a:normAutofit/>
          </a:bodyPr>
          <a:lstStyle>
            <a:lvl1pPr marL="0" indent="0" algn="l">
              <a:buNone/>
              <a:defRPr sz="2000">
                <a:solidFill>
                  <a:schemeClr val="bg1"/>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4" name="Picture Placeholder 21"/>
          <p:cNvSpPr>
            <a:spLocks noGrp="1"/>
          </p:cNvSpPr>
          <p:nvPr>
            <p:ph type="pic" sz="quarter" idx="13"/>
          </p:nvPr>
        </p:nvSpPr>
        <p:spPr>
          <a:xfrm>
            <a:off x="7084991" y="-1"/>
            <a:ext cx="2678133" cy="2061397"/>
          </a:xfrm>
        </p:spPr>
        <p:txBody>
          <a:bodyPr/>
          <a:lstStyle>
            <a:lvl1pPr marL="0" indent="0">
              <a:buNone/>
              <a:defRPr>
                <a:solidFill>
                  <a:schemeClr val="bg1"/>
                </a:solidFill>
                <a:latin typeface="Arial" pitchFamily="34" charset="0"/>
                <a:cs typeface="Arial" pitchFamily="34" charset="0"/>
              </a:defRPr>
            </a:lvl1pPr>
          </a:lstStyle>
          <a:p>
            <a:r>
              <a:rPr lang="en-US"/>
              <a:t>Click icon to add picture</a:t>
            </a:r>
            <a:endParaRPr lang="en-GB" dirty="0"/>
          </a:p>
        </p:txBody>
      </p:sp>
      <p:sp>
        <p:nvSpPr>
          <p:cNvPr id="25" name="Picture Placeholder 21"/>
          <p:cNvSpPr>
            <a:spLocks noGrp="1"/>
          </p:cNvSpPr>
          <p:nvPr>
            <p:ph type="pic" sz="quarter" idx="14" hasCustomPrompt="1"/>
          </p:nvPr>
        </p:nvSpPr>
        <p:spPr>
          <a:xfrm>
            <a:off x="9763124" y="2061397"/>
            <a:ext cx="2428875" cy="2177228"/>
          </a:xfrm>
        </p:spPr>
        <p:txBody>
          <a:bodyPr/>
          <a:lstStyle>
            <a:lvl1pPr marL="0" indent="0">
              <a:buNone/>
              <a:defRPr>
                <a:solidFill>
                  <a:srgbClr val="193E72"/>
                </a:solidFill>
                <a:latin typeface="Arial" pitchFamily="34" charset="0"/>
                <a:cs typeface="Arial" pitchFamily="34" charset="0"/>
              </a:defRPr>
            </a:lvl1pPr>
          </a:lstStyle>
          <a:p>
            <a:r>
              <a:rPr lang="en-GB" dirty="0"/>
              <a:t>Insert </a:t>
            </a:r>
            <a:br>
              <a:rPr lang="en-GB" dirty="0"/>
            </a:br>
            <a:r>
              <a:rPr lang="en-GB" dirty="0"/>
              <a:t>picture</a:t>
            </a:r>
          </a:p>
        </p:txBody>
      </p:sp>
      <p:sp>
        <p:nvSpPr>
          <p:cNvPr id="26" name="Picture Placeholder 21"/>
          <p:cNvSpPr>
            <a:spLocks noGrp="1"/>
          </p:cNvSpPr>
          <p:nvPr>
            <p:ph type="pic" sz="quarter" idx="15" hasCustomPrompt="1"/>
          </p:nvPr>
        </p:nvSpPr>
        <p:spPr>
          <a:xfrm>
            <a:off x="7084991" y="4238624"/>
            <a:ext cx="2678134" cy="2647949"/>
          </a:xfrm>
        </p:spPr>
        <p:txBody>
          <a:bodyPr/>
          <a:lstStyle>
            <a:lvl1pPr marL="0" indent="0">
              <a:buNone/>
              <a:defRPr>
                <a:latin typeface="Arial" pitchFamily="34" charset="0"/>
                <a:cs typeface="Arial" pitchFamily="34" charset="0"/>
              </a:defRPr>
            </a:lvl1pPr>
          </a:lstStyle>
          <a:p>
            <a:r>
              <a:rPr lang="en-GB" dirty="0"/>
              <a:t>Insert picture</a:t>
            </a:r>
          </a:p>
        </p:txBody>
      </p:sp>
      <p:pic>
        <p:nvPicPr>
          <p:cNvPr id="2" name="Picture 1">
            <a:extLst>
              <a:ext uri="{FF2B5EF4-FFF2-40B4-BE49-F238E27FC236}">
                <a16:creationId xmlns:a16="http://schemas.microsoft.com/office/drawing/2014/main" id="{C659AE44-E5DE-04F3-C3AE-AE9DF17B62F2}"/>
              </a:ext>
            </a:extLst>
          </p:cNvPr>
          <p:cNvPicPr>
            <a:picLocks noChangeAspect="1"/>
          </p:cNvPicPr>
          <p:nvPr userDrawn="1"/>
        </p:nvPicPr>
        <p:blipFill>
          <a:blip r:embed="rId3"/>
          <a:srcRect/>
          <a:stretch/>
        </p:blipFill>
        <p:spPr>
          <a:xfrm>
            <a:off x="342089" y="277901"/>
            <a:ext cx="5505411" cy="741274"/>
          </a:xfrm>
          <a:prstGeom prst="rect">
            <a:avLst/>
          </a:prstGeom>
        </p:spPr>
      </p:pic>
    </p:spTree>
    <p:extLst>
      <p:ext uri="{BB962C8B-B14F-4D97-AF65-F5344CB8AC3E}">
        <p14:creationId xmlns:p14="http://schemas.microsoft.com/office/powerpoint/2010/main" val="3002880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2050" name="Picture 2" descr="\\WDMYCLOUD\Public\Click_Duo_Design WORK\NIHR\NIHR_FENNY_Brand Guidelines Final version\Brand Guidelines Final version\Links\iStock-855239924.jpg"/>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l="-11947"/>
          <a:stretch/>
        </p:blipFill>
        <p:spPr bwMode="auto">
          <a:xfrm>
            <a:off x="1928137" y="4046"/>
            <a:ext cx="10263863" cy="6865901"/>
          </a:xfrm>
          <a:prstGeom prst="rect">
            <a:avLst/>
          </a:prstGeom>
          <a:noFill/>
          <a:extLst>
            <a:ext uri="{909E8E84-426E-40DD-AFC4-6F175D3DCCD1}">
              <a14:hiddenFill xmlns:a14="http://schemas.microsoft.com/office/drawing/2010/main">
                <a:solidFill>
                  <a:srgbClr val="FFFFFF"/>
                </a:solidFill>
              </a14:hiddenFill>
            </a:ext>
          </a:extLst>
        </p:spPr>
      </p:pic>
      <p:sp>
        <p:nvSpPr>
          <p:cNvPr id="11" name="Picture Placeholder 21"/>
          <p:cNvSpPr>
            <a:spLocks noGrp="1"/>
          </p:cNvSpPr>
          <p:nvPr>
            <p:ph type="pic" sz="quarter" idx="15"/>
          </p:nvPr>
        </p:nvSpPr>
        <p:spPr>
          <a:xfrm>
            <a:off x="5257800" y="4046"/>
            <a:ext cx="6934200" cy="6853954"/>
          </a:xfrm>
        </p:spPr>
        <p:txBody>
          <a:bodyPr/>
          <a:lstStyle>
            <a:lvl1pPr marL="0" indent="0">
              <a:buNone/>
              <a:defRPr>
                <a:latin typeface="Arial" pitchFamily="34" charset="0"/>
                <a:cs typeface="Arial" pitchFamily="34" charset="0"/>
              </a:defRPr>
            </a:lvl1pPr>
          </a:lstStyle>
          <a:p>
            <a:r>
              <a:rPr lang="en-US"/>
              <a:t>Click icon to add picture</a:t>
            </a:r>
            <a:endParaRPr lang="en-GB" dirty="0"/>
          </a:p>
        </p:txBody>
      </p:sp>
      <p:pic>
        <p:nvPicPr>
          <p:cNvPr id="12" name="Picture 11">
            <a:extLst>
              <a:ext uri="{FF2B5EF4-FFF2-40B4-BE49-F238E27FC236}">
                <a16:creationId xmlns:a16="http://schemas.microsoft.com/office/drawing/2014/main" id="{5E208493-8149-6E45-81CC-EE362D4F2B77}"/>
              </a:ext>
            </a:extLst>
          </p:cNvPr>
          <p:cNvPicPr>
            <a:picLocks noChangeAspect="1"/>
          </p:cNvPicPr>
          <p:nvPr userDrawn="1"/>
        </p:nvPicPr>
        <p:blipFill>
          <a:blip r:embed="rId3"/>
          <a:stretch>
            <a:fillRect/>
          </a:stretch>
        </p:blipFill>
        <p:spPr>
          <a:xfrm>
            <a:off x="402422" y="318527"/>
            <a:ext cx="3196167" cy="368789"/>
          </a:xfrm>
          <a:prstGeom prst="rect">
            <a:avLst/>
          </a:prstGeom>
        </p:spPr>
      </p:pic>
      <p:sp>
        <p:nvSpPr>
          <p:cNvPr id="13" name="Rectangle 12"/>
          <p:cNvSpPr/>
          <p:nvPr userDrawn="1"/>
        </p:nvSpPr>
        <p:spPr>
          <a:xfrm>
            <a:off x="0" y="4045"/>
            <a:ext cx="5257800" cy="6865901"/>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p:cNvSpPr>
            <a:spLocks noGrp="1"/>
          </p:cNvSpPr>
          <p:nvPr>
            <p:ph type="ctrTitle"/>
          </p:nvPr>
        </p:nvSpPr>
        <p:spPr>
          <a:xfrm>
            <a:off x="264124" y="2349228"/>
            <a:ext cx="3948501" cy="802499"/>
          </a:xfrm>
        </p:spPr>
        <p:txBody>
          <a:bodyPr anchor="b">
            <a:normAutofit/>
          </a:bodyPr>
          <a:lstStyle>
            <a:lvl1pPr algn="l">
              <a:defRPr sz="3600">
                <a:solidFill>
                  <a:schemeClr val="bg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16" name="Subtitle 2"/>
          <p:cNvSpPr>
            <a:spLocks noGrp="1"/>
          </p:cNvSpPr>
          <p:nvPr>
            <p:ph type="subTitle" idx="1"/>
          </p:nvPr>
        </p:nvSpPr>
        <p:spPr>
          <a:xfrm>
            <a:off x="264124" y="3428743"/>
            <a:ext cx="3196026" cy="675003"/>
          </a:xfrm>
        </p:spPr>
        <p:txBody>
          <a:bodyPr>
            <a:normAutofit/>
          </a:bodyPr>
          <a:lstStyle>
            <a:lvl1pPr marL="0" indent="0" algn="l">
              <a:buNone/>
              <a:defRPr sz="2000">
                <a:solidFill>
                  <a:schemeClr val="bg1"/>
                </a:solidFill>
                <a:latin typeface="Lato "/>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9" name="Picture 18">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4"/>
          <a:srcRect t="3" r="6601" b="-36686"/>
          <a:stretch/>
        </p:blipFill>
        <p:spPr>
          <a:xfrm>
            <a:off x="402422" y="1249678"/>
            <a:ext cx="4393141" cy="45719"/>
          </a:xfrm>
          <a:prstGeom prst="rect">
            <a:avLst/>
          </a:prstGeom>
        </p:spPr>
      </p:pic>
      <p:pic>
        <p:nvPicPr>
          <p:cNvPr id="14" name="Picture 13">
            <a:extLst>
              <a:ext uri="{FF2B5EF4-FFF2-40B4-BE49-F238E27FC236}">
                <a16:creationId xmlns:a16="http://schemas.microsoft.com/office/drawing/2014/main" id="{F9D905AD-F873-2A44-82D4-3A8989E2B37C}"/>
              </a:ext>
            </a:extLst>
          </p:cNvPr>
          <p:cNvPicPr>
            <a:picLocks noChangeAspect="1"/>
          </p:cNvPicPr>
          <p:nvPr userDrawn="1"/>
        </p:nvPicPr>
        <p:blipFill>
          <a:blip r:embed="rId5"/>
          <a:stretch>
            <a:fillRect/>
          </a:stretch>
        </p:blipFill>
        <p:spPr>
          <a:xfrm rot="18058527">
            <a:off x="3541487" y="5142736"/>
            <a:ext cx="1342276" cy="1285674"/>
          </a:xfrm>
          <a:prstGeom prst="rect">
            <a:avLst/>
          </a:prstGeom>
        </p:spPr>
      </p:pic>
      <p:pic>
        <p:nvPicPr>
          <p:cNvPr id="3" name="Picture 2">
            <a:extLst>
              <a:ext uri="{FF2B5EF4-FFF2-40B4-BE49-F238E27FC236}">
                <a16:creationId xmlns:a16="http://schemas.microsoft.com/office/drawing/2014/main" id="{59CD1F5B-E409-AF93-3FA8-3265C4A2C38E}"/>
              </a:ext>
            </a:extLst>
          </p:cNvPr>
          <p:cNvPicPr>
            <a:picLocks noChangeAspect="1"/>
          </p:cNvPicPr>
          <p:nvPr userDrawn="1"/>
        </p:nvPicPr>
        <p:blipFill>
          <a:blip r:embed="rId6"/>
          <a:srcRect/>
          <a:stretch/>
        </p:blipFill>
        <p:spPr>
          <a:xfrm>
            <a:off x="342090" y="337293"/>
            <a:ext cx="5064310" cy="681882"/>
          </a:xfrm>
          <a:prstGeom prst="rect">
            <a:avLst/>
          </a:prstGeom>
        </p:spPr>
      </p:pic>
    </p:spTree>
    <p:extLst>
      <p:ext uri="{BB962C8B-B14F-4D97-AF65-F5344CB8AC3E}">
        <p14:creationId xmlns:p14="http://schemas.microsoft.com/office/powerpoint/2010/main" val="2613815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7"/>
            <a:ext cx="10515600" cy="865467"/>
          </a:xfrm>
        </p:spPr>
        <p:txBody>
          <a:bodyPr>
            <a:normAutofit/>
          </a:bodyPr>
          <a:lstStyle>
            <a:lvl1pPr>
              <a:defRPr sz="3200">
                <a:solidFill>
                  <a:srgbClr val="193E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5"/>
            <a:ext cx="10515600" cy="4141835"/>
          </a:xfrm>
        </p:spPr>
        <p:txBody>
          <a:bodyPr>
            <a:normAutofit/>
          </a:bodyPr>
          <a:lstStyle>
            <a:lvl1pPr>
              <a:defRPr sz="2400">
                <a:solidFill>
                  <a:srgbClr val="193E72"/>
                </a:solidFill>
                <a:latin typeface="Lato" panose="020F0502020204030203" pitchFamily="34" charset="0"/>
                <a:ea typeface="Lato" panose="020F0502020204030203" pitchFamily="34" charset="0"/>
                <a:cs typeface="Lato" panose="020F0502020204030203" pitchFamily="34" charset="0"/>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p>
            <a:fld id="{EE1A55DE-D795-7B44-9085-719E51EC44B5}" type="slidenum">
              <a:rPr lang="en-US" smtClean="0"/>
              <a:t>‹#›</a:t>
            </a:fld>
            <a:endParaRPr lang="en-US"/>
          </a:p>
        </p:txBody>
      </p:sp>
    </p:spTree>
    <p:extLst>
      <p:ext uri="{BB962C8B-B14F-4D97-AF65-F5344CB8AC3E}">
        <p14:creationId xmlns:p14="http://schemas.microsoft.com/office/powerpoint/2010/main" val="1981469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7"/>
            <a:ext cx="10515600" cy="865467"/>
          </a:xfrm>
        </p:spPr>
        <p:txBody>
          <a:bodyPr>
            <a:normAutofit/>
          </a:bodyPr>
          <a:lstStyle>
            <a:lvl1pPr>
              <a:defRPr sz="3200">
                <a:solidFill>
                  <a:srgbClr val="193E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5"/>
            <a:ext cx="10515600" cy="4256453"/>
          </a:xfrm>
        </p:spPr>
        <p:txBody>
          <a:bodyPr>
            <a:normAutofit/>
          </a:bodyPr>
          <a:lstStyle>
            <a:lvl1pPr>
              <a:defRPr sz="2400">
                <a:solidFill>
                  <a:srgbClr val="193E72"/>
                </a:solidFill>
                <a:latin typeface="Lato" panose="020F0502020204030203" pitchFamily="34" charset="0"/>
                <a:ea typeface="Lato" panose="020F0502020204030203" pitchFamily="34" charset="0"/>
                <a:cs typeface="Lato" panose="020F0502020204030203" pitchFamily="34" charset="0"/>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p>
            <a:fld id="{EE1A55DE-D795-7B44-9085-719E51EC44B5}" type="slidenum">
              <a:rPr lang="en-US" smtClean="0"/>
              <a:t>‹#›</a:t>
            </a:fld>
            <a:endParaRPr lang="en-US"/>
          </a:p>
        </p:txBody>
      </p:sp>
    </p:spTree>
    <p:extLst>
      <p:ext uri="{BB962C8B-B14F-4D97-AF65-F5344CB8AC3E}">
        <p14:creationId xmlns:p14="http://schemas.microsoft.com/office/powerpoint/2010/main" val="1586951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7"/>
            <a:ext cx="10515600" cy="865467"/>
          </a:xfrm>
        </p:spPr>
        <p:txBody>
          <a:bodyPr>
            <a:normAutofit/>
          </a:bodyPr>
          <a:lstStyle>
            <a:lvl1pPr>
              <a:defRPr sz="3200">
                <a:solidFill>
                  <a:schemeClr val="bg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6"/>
            <a:ext cx="10515600" cy="4065634"/>
          </a:xfrm>
        </p:spPr>
        <p:txBody>
          <a:bodyPr>
            <a:normAutofit/>
          </a:bodyPr>
          <a:lstStyle>
            <a:lvl1pPr>
              <a:defRPr sz="2400">
                <a:solidFill>
                  <a:schemeClr val="bg1"/>
                </a:solidFill>
                <a:latin typeface="Lato" panose="020F0502020204030203" pitchFamily="34" charset="0"/>
                <a:ea typeface="Lato" panose="020F0502020204030203" pitchFamily="34" charset="0"/>
                <a:cs typeface="Lato" panose="020F0502020204030203" pitchFamily="34" charset="0"/>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dirty="0"/>
          </a:p>
        </p:txBody>
      </p:sp>
    </p:spTree>
    <p:extLst>
      <p:ext uri="{BB962C8B-B14F-4D97-AF65-F5344CB8AC3E}">
        <p14:creationId xmlns:p14="http://schemas.microsoft.com/office/powerpoint/2010/main" val="362826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7"/>
            <a:ext cx="10515600" cy="865467"/>
          </a:xfrm>
        </p:spPr>
        <p:txBody>
          <a:bodyPr>
            <a:normAutofit/>
          </a:bodyPr>
          <a:lstStyle>
            <a:lvl1pPr>
              <a:defRPr sz="3200">
                <a:solidFill>
                  <a:schemeClr val="bg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6"/>
            <a:ext cx="10515600" cy="4065634"/>
          </a:xfrm>
        </p:spPr>
        <p:txBody>
          <a:bodyPr>
            <a:normAutofit/>
          </a:bodyPr>
          <a:lstStyle>
            <a:lvl1pPr>
              <a:defRPr sz="2400">
                <a:solidFill>
                  <a:schemeClr val="bg1"/>
                </a:solidFill>
                <a:latin typeface="Lato" panose="020F0502020204030203" pitchFamily="34" charset="0"/>
                <a:ea typeface="Lato" panose="020F0502020204030203" pitchFamily="34" charset="0"/>
                <a:cs typeface="Lato" panose="020F0502020204030203" pitchFamily="34" charset="0"/>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dirty="0"/>
          </a:p>
        </p:txBody>
      </p:sp>
    </p:spTree>
    <p:extLst>
      <p:ext uri="{BB962C8B-B14F-4D97-AF65-F5344CB8AC3E}">
        <p14:creationId xmlns:p14="http://schemas.microsoft.com/office/powerpoint/2010/main" val="1074402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2F2127-EBD7-8848-B8B4-DAD7CA931A58}"/>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6CAAB2EA-8363-5F45-8970-190A7BD6C085}"/>
              </a:ext>
            </a:extLst>
          </p:cNvPr>
          <p:cNvPicPr>
            <a:picLocks noChangeAspect="1"/>
          </p:cNvPicPr>
          <p:nvPr userDrawn="1"/>
        </p:nvPicPr>
        <p:blipFill rotWithShape="1">
          <a:blip r:embed="rId3"/>
          <a:srcRect l="8151" b="33145"/>
          <a:stretch/>
        </p:blipFill>
        <p:spPr>
          <a:xfrm>
            <a:off x="1" y="4480660"/>
            <a:ext cx="3091180" cy="2377341"/>
          </a:xfrm>
          <a:prstGeom prst="rect">
            <a:avLst/>
          </a:prstGeom>
        </p:spPr>
      </p:pic>
      <p:pic>
        <p:nvPicPr>
          <p:cNvPr id="11" name="Picture 10">
            <a:extLst>
              <a:ext uri="{FF2B5EF4-FFF2-40B4-BE49-F238E27FC236}">
                <a16:creationId xmlns:a16="http://schemas.microsoft.com/office/drawing/2014/main" id="{0EE5CE05-CB7F-B34C-8754-EF71B55DB913}"/>
              </a:ext>
            </a:extLst>
          </p:cNvPr>
          <p:cNvPicPr>
            <a:picLocks noChangeAspect="1"/>
          </p:cNvPicPr>
          <p:nvPr userDrawn="1"/>
        </p:nvPicPr>
        <p:blipFill>
          <a:blip r:embed="rId4"/>
          <a:stretch>
            <a:fillRect/>
          </a:stretch>
        </p:blipFill>
        <p:spPr>
          <a:xfrm>
            <a:off x="10445751" y="1519647"/>
            <a:ext cx="1155700" cy="927100"/>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dirty="0"/>
          </a:p>
        </p:txBody>
      </p:sp>
      <p:pic>
        <p:nvPicPr>
          <p:cNvPr id="17" name="Picture 16" descr="A screenshot of a computer&#10;&#10;Description automatically generated">
            <a:extLst>
              <a:ext uri="{FF2B5EF4-FFF2-40B4-BE49-F238E27FC236}">
                <a16:creationId xmlns:a16="http://schemas.microsoft.com/office/drawing/2014/main" id="{A133AC7F-E784-D43E-879F-A2B9CD83A22A}"/>
              </a:ext>
            </a:extLst>
          </p:cNvPr>
          <p:cNvPicPr>
            <a:picLocks noChangeAspect="1"/>
          </p:cNvPicPr>
          <p:nvPr userDrawn="1"/>
        </p:nvPicPr>
        <p:blipFill rotWithShape="1">
          <a:blip r:embed="rId5"/>
          <a:srcRect b="74768"/>
          <a:stretch/>
        </p:blipFill>
        <p:spPr>
          <a:xfrm>
            <a:off x="0" y="429"/>
            <a:ext cx="12192000" cy="1730182"/>
          </a:xfrm>
          <a:prstGeom prst="rect">
            <a:avLst/>
          </a:prstGeom>
        </p:spPr>
      </p:pic>
    </p:spTree>
    <p:extLst>
      <p:ext uri="{BB962C8B-B14F-4D97-AF65-F5344CB8AC3E}">
        <p14:creationId xmlns:p14="http://schemas.microsoft.com/office/powerpoint/2010/main" val="319526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37E0DDE-BBC8-534D-8F87-23B9287D092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dirty="0"/>
          </a:p>
        </p:txBody>
      </p:sp>
      <p:pic>
        <p:nvPicPr>
          <p:cNvPr id="4" name="Picture 3">
            <a:extLst>
              <a:ext uri="{FF2B5EF4-FFF2-40B4-BE49-F238E27FC236}">
                <a16:creationId xmlns:a16="http://schemas.microsoft.com/office/drawing/2014/main" id="{61EBF669-8E10-C845-A121-DB25AD1063DC}"/>
              </a:ext>
            </a:extLst>
          </p:cNvPr>
          <p:cNvPicPr>
            <a:picLocks noChangeAspect="1"/>
          </p:cNvPicPr>
          <p:nvPr userDrawn="1"/>
        </p:nvPicPr>
        <p:blipFill rotWithShape="1">
          <a:blip r:embed="rId3"/>
          <a:srcRect l="34054" b="22345"/>
          <a:stretch/>
        </p:blipFill>
        <p:spPr>
          <a:xfrm>
            <a:off x="0" y="4812138"/>
            <a:ext cx="1737360" cy="2045862"/>
          </a:xfrm>
          <a:prstGeom prst="rect">
            <a:avLst/>
          </a:prstGeom>
        </p:spPr>
      </p:pic>
      <p:pic>
        <p:nvPicPr>
          <p:cNvPr id="12" name="Picture 11">
            <a:extLst>
              <a:ext uri="{FF2B5EF4-FFF2-40B4-BE49-F238E27FC236}">
                <a16:creationId xmlns:a16="http://schemas.microsoft.com/office/drawing/2014/main" id="{20B6504F-0738-AD4E-B37A-159E120E906C}"/>
              </a:ext>
            </a:extLst>
          </p:cNvPr>
          <p:cNvPicPr>
            <a:picLocks noChangeAspect="1"/>
          </p:cNvPicPr>
          <p:nvPr userDrawn="1"/>
        </p:nvPicPr>
        <p:blipFill>
          <a:blip r:embed="rId4"/>
          <a:stretch>
            <a:fillRect/>
          </a:stretch>
        </p:blipFill>
        <p:spPr>
          <a:xfrm rot="16200000">
            <a:off x="10129459" y="1714918"/>
            <a:ext cx="1579205" cy="1184404"/>
          </a:xfrm>
          <a:prstGeom prst="rect">
            <a:avLst/>
          </a:prstGeom>
        </p:spPr>
      </p:pic>
      <p:pic>
        <p:nvPicPr>
          <p:cNvPr id="10" name="Picture 9" descr="A screenshot of a computer&#10;&#10;Description automatically generated">
            <a:extLst>
              <a:ext uri="{FF2B5EF4-FFF2-40B4-BE49-F238E27FC236}">
                <a16:creationId xmlns:a16="http://schemas.microsoft.com/office/drawing/2014/main" id="{0AC03005-3352-B1B4-0123-470A6CD8F97A}"/>
              </a:ext>
            </a:extLst>
          </p:cNvPr>
          <p:cNvPicPr>
            <a:picLocks noChangeAspect="1"/>
          </p:cNvPicPr>
          <p:nvPr userDrawn="1"/>
        </p:nvPicPr>
        <p:blipFill rotWithShape="1">
          <a:blip r:embed="rId5"/>
          <a:srcRect b="74768"/>
          <a:stretch/>
        </p:blipFill>
        <p:spPr>
          <a:xfrm>
            <a:off x="0" y="429"/>
            <a:ext cx="12192000" cy="1730182"/>
          </a:xfrm>
          <a:prstGeom prst="rect">
            <a:avLst/>
          </a:prstGeom>
        </p:spPr>
      </p:pic>
    </p:spTree>
    <p:extLst>
      <p:ext uri="{BB962C8B-B14F-4D97-AF65-F5344CB8AC3E}">
        <p14:creationId xmlns:p14="http://schemas.microsoft.com/office/powerpoint/2010/main" val="1124845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37E0DDE-BBC8-534D-8F87-23B9287D092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dirty="0"/>
          </a:p>
        </p:txBody>
      </p:sp>
      <p:pic>
        <p:nvPicPr>
          <p:cNvPr id="4" name="Picture 3">
            <a:extLst>
              <a:ext uri="{FF2B5EF4-FFF2-40B4-BE49-F238E27FC236}">
                <a16:creationId xmlns:a16="http://schemas.microsoft.com/office/drawing/2014/main" id="{61EBF669-8E10-C845-A121-DB25AD1063DC}"/>
              </a:ext>
            </a:extLst>
          </p:cNvPr>
          <p:cNvPicPr>
            <a:picLocks noChangeAspect="1"/>
          </p:cNvPicPr>
          <p:nvPr userDrawn="1"/>
        </p:nvPicPr>
        <p:blipFill rotWithShape="1">
          <a:blip r:embed="rId3"/>
          <a:srcRect l="34054" b="22345"/>
          <a:stretch/>
        </p:blipFill>
        <p:spPr>
          <a:xfrm>
            <a:off x="0" y="4812138"/>
            <a:ext cx="1737360" cy="2045862"/>
          </a:xfrm>
          <a:prstGeom prst="rect">
            <a:avLst/>
          </a:prstGeom>
        </p:spPr>
      </p:pic>
      <p:pic>
        <p:nvPicPr>
          <p:cNvPr id="12" name="Picture 11">
            <a:extLst>
              <a:ext uri="{FF2B5EF4-FFF2-40B4-BE49-F238E27FC236}">
                <a16:creationId xmlns:a16="http://schemas.microsoft.com/office/drawing/2014/main" id="{20B6504F-0738-AD4E-B37A-159E120E906C}"/>
              </a:ext>
            </a:extLst>
          </p:cNvPr>
          <p:cNvPicPr>
            <a:picLocks noChangeAspect="1"/>
          </p:cNvPicPr>
          <p:nvPr userDrawn="1"/>
        </p:nvPicPr>
        <p:blipFill>
          <a:blip r:embed="rId4"/>
          <a:stretch>
            <a:fillRect/>
          </a:stretch>
        </p:blipFill>
        <p:spPr>
          <a:xfrm rot="16200000">
            <a:off x="10129459" y="1714918"/>
            <a:ext cx="1579205" cy="1184404"/>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1D995833-2522-2005-F7EF-E3C805F4C116}"/>
              </a:ext>
            </a:extLst>
          </p:cNvPr>
          <p:cNvPicPr>
            <a:picLocks noChangeAspect="1"/>
          </p:cNvPicPr>
          <p:nvPr userDrawn="1"/>
        </p:nvPicPr>
        <p:blipFill rotWithShape="1">
          <a:blip r:embed="rId5"/>
          <a:srcRect b="74768"/>
          <a:stretch/>
        </p:blipFill>
        <p:spPr>
          <a:xfrm>
            <a:off x="0" y="429"/>
            <a:ext cx="12192000" cy="1730182"/>
          </a:xfrm>
          <a:prstGeom prst="rect">
            <a:avLst/>
          </a:prstGeom>
        </p:spPr>
      </p:pic>
    </p:spTree>
    <p:extLst>
      <p:ext uri="{BB962C8B-B14F-4D97-AF65-F5344CB8AC3E}">
        <p14:creationId xmlns:p14="http://schemas.microsoft.com/office/powerpoint/2010/main" val="2732238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6B69119-1B1B-404C-BA90-94A99EE4013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90ED9402-3D88-6049-B554-357C36611E7D}"/>
              </a:ext>
            </a:extLst>
          </p:cNvPr>
          <p:cNvPicPr>
            <a:picLocks noChangeAspect="1"/>
          </p:cNvPicPr>
          <p:nvPr userDrawn="1"/>
        </p:nvPicPr>
        <p:blipFill rotWithShape="1">
          <a:blip r:embed="rId3"/>
          <a:srcRect l="24256" b="21461"/>
          <a:stretch/>
        </p:blipFill>
        <p:spPr>
          <a:xfrm>
            <a:off x="0" y="4015298"/>
            <a:ext cx="2780030" cy="2842702"/>
          </a:xfrm>
          <a:prstGeom prst="rect">
            <a:avLst/>
          </a:prstGeom>
        </p:spPr>
      </p:pic>
      <p:pic>
        <p:nvPicPr>
          <p:cNvPr id="12" name="Picture 11">
            <a:extLst>
              <a:ext uri="{FF2B5EF4-FFF2-40B4-BE49-F238E27FC236}">
                <a16:creationId xmlns:a16="http://schemas.microsoft.com/office/drawing/2014/main" id="{4AF6015D-0869-6549-8C39-D73FF762841D}"/>
              </a:ext>
            </a:extLst>
          </p:cNvPr>
          <p:cNvPicPr>
            <a:picLocks noChangeAspect="1"/>
          </p:cNvPicPr>
          <p:nvPr userDrawn="1"/>
        </p:nvPicPr>
        <p:blipFill>
          <a:blip r:embed="rId4"/>
          <a:stretch>
            <a:fillRect/>
          </a:stretch>
        </p:blipFill>
        <p:spPr>
          <a:xfrm rot="1782855">
            <a:off x="10190480" y="1733267"/>
            <a:ext cx="1351280" cy="675640"/>
          </a:xfrm>
          <a:prstGeom prst="rect">
            <a:avLst/>
          </a:prstGeom>
        </p:spPr>
      </p:pic>
      <p:sp>
        <p:nvSpPr>
          <p:cNvPr id="2" name="Title 1">
            <a:extLst>
              <a:ext uri="{FF2B5EF4-FFF2-40B4-BE49-F238E27FC236}">
                <a16:creationId xmlns:a16="http://schemas.microsoft.com/office/drawing/2014/main" id="{DAA4281D-3412-5E48-9A52-70612FA4E1AE}"/>
              </a:ext>
            </a:extLst>
          </p:cNvPr>
          <p:cNvSpPr>
            <a:spLocks noGrp="1"/>
          </p:cNvSpPr>
          <p:nvPr>
            <p:ph type="title"/>
          </p:nvPr>
        </p:nvSpPr>
        <p:spPr>
          <a:xfrm>
            <a:off x="838200" y="2555273"/>
            <a:ext cx="9159240" cy="1325563"/>
          </a:xfrm>
        </p:spPr>
        <p:txBody>
          <a:bodyPr>
            <a:normAutofit/>
          </a:bodyPr>
          <a:lstStyle>
            <a:lvl1pPr>
              <a:defRPr sz="4800">
                <a:solidFill>
                  <a:srgbClr val="193E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419B6C91-4419-6945-B1FB-13E02AAEB7DA}"/>
              </a:ext>
            </a:extLst>
          </p:cNvPr>
          <p:cNvSpPr>
            <a:spLocks noGrp="1"/>
          </p:cNvSpPr>
          <p:nvPr>
            <p:ph type="sldNum" sz="quarter" idx="12"/>
          </p:nvPr>
        </p:nvSpPr>
        <p:spPr/>
        <p:txBody>
          <a:bodyPr/>
          <a:lstStyle/>
          <a:p>
            <a:fld id="{EE1A55DE-D795-7B44-9085-719E51EC44B5}" type="slidenum">
              <a:rPr lang="en-US" smtClean="0"/>
              <a:t>‹#›</a:t>
            </a:fld>
            <a:endParaRPr lang="en-US"/>
          </a:p>
        </p:txBody>
      </p:sp>
      <p:pic>
        <p:nvPicPr>
          <p:cNvPr id="5" name="Picture 4" descr="A screenshot of a computer&#10;&#10;Description automatically generated">
            <a:extLst>
              <a:ext uri="{FF2B5EF4-FFF2-40B4-BE49-F238E27FC236}">
                <a16:creationId xmlns:a16="http://schemas.microsoft.com/office/drawing/2014/main" id="{835A294F-B899-1E05-0916-439C97C54997}"/>
              </a:ext>
            </a:extLst>
          </p:cNvPr>
          <p:cNvPicPr>
            <a:picLocks noChangeAspect="1"/>
          </p:cNvPicPr>
          <p:nvPr userDrawn="1"/>
        </p:nvPicPr>
        <p:blipFill rotWithShape="1">
          <a:blip r:embed="rId5"/>
          <a:srcRect b="74768"/>
          <a:stretch/>
        </p:blipFill>
        <p:spPr>
          <a:xfrm>
            <a:off x="0" y="429"/>
            <a:ext cx="12192000" cy="1730182"/>
          </a:xfrm>
          <a:prstGeom prst="rect">
            <a:avLst/>
          </a:prstGeom>
        </p:spPr>
      </p:pic>
    </p:spTree>
    <p:extLst>
      <p:ext uri="{BB962C8B-B14F-4D97-AF65-F5344CB8AC3E}">
        <p14:creationId xmlns:p14="http://schemas.microsoft.com/office/powerpoint/2010/main" val="1132642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9F6C1B-6F37-CE43-80CB-13FD9EE06FB3}"/>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73E29E7-16A9-6340-9E9F-790043ED90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3A31A5E-D10C-0845-A242-397F9C9F2058}"/>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A0D2F0-1F10-854B-834D-FF8C54AAA49C}" type="datetimeFigureOut">
              <a:rPr lang="en-US" smtClean="0"/>
              <a:t>6/4/2026</a:t>
            </a:fld>
            <a:endParaRPr lang="en-US"/>
          </a:p>
        </p:txBody>
      </p:sp>
      <p:sp>
        <p:nvSpPr>
          <p:cNvPr id="5" name="Footer Placeholder 4">
            <a:extLst>
              <a:ext uri="{FF2B5EF4-FFF2-40B4-BE49-F238E27FC236}">
                <a16:creationId xmlns:a16="http://schemas.microsoft.com/office/drawing/2014/main" id="{3D03ACE8-7DC1-FF47-A286-E7FBD724D0B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19C6CA-BF73-CC4A-BED8-DE34849C7D53}"/>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A55DE-D795-7B44-9085-719E51EC44B5}" type="slidenum">
              <a:rPr lang="en-US" smtClean="0"/>
              <a:t>‹#›</a:t>
            </a:fld>
            <a:endParaRPr lang="en-US"/>
          </a:p>
        </p:txBody>
      </p:sp>
    </p:spTree>
    <p:extLst>
      <p:ext uri="{BB962C8B-B14F-4D97-AF65-F5344CB8AC3E}">
        <p14:creationId xmlns:p14="http://schemas.microsoft.com/office/powerpoint/2010/main" val="3617914908"/>
      </p:ext>
    </p:extLst>
  </p:cSld>
  <p:clrMap bg1="lt1" tx1="dk1" bg2="lt2" tx2="dk2" accent1="accent1" accent2="accent2" accent3="accent3" accent4="accent4" accent5="accent5" accent6="accent6" hlink="hlink" folHlink="folHlink"/>
  <p:sldLayoutIdLst>
    <p:sldLayoutId id="2147483680" r:id="rId1"/>
    <p:sldLayoutId id="2147483671" r:id="rId2"/>
    <p:sldLayoutId id="2147483662" r:id="rId3"/>
    <p:sldLayoutId id="2147483664" r:id="rId4"/>
    <p:sldLayoutId id="2147483693" r:id="rId5"/>
    <p:sldLayoutId id="2147483679" r:id="rId6"/>
    <p:sldLayoutId id="2147483660" r:id="rId7"/>
    <p:sldLayoutId id="2147483678" r:id="rId8"/>
    <p:sldLayoutId id="2147483677" r:id="rId9"/>
    <p:sldLayoutId id="2147483676" r:id="rId10"/>
    <p:sldLayoutId id="2147483675" r:id="rId11"/>
    <p:sldLayoutId id="2147483674" r:id="rId12"/>
    <p:sldLayoutId id="2147483689" r:id="rId13"/>
    <p:sldLayoutId id="2147483686" r:id="rId14"/>
    <p:sldLayoutId id="2147483692" r:id="rId15"/>
  </p:sldLayoutIdLst>
  <p:txStyles>
    <p:titleStyle>
      <a:lvl1pPr algn="l" defTabSz="914377" rtl="0" eaLnBrk="1" latinLnBrk="0" hangingPunct="1">
        <a:lnSpc>
          <a:spcPct val="90000"/>
        </a:lnSpc>
        <a:spcBef>
          <a:spcPct val="0"/>
        </a:spcBef>
        <a:buNone/>
        <a:defRPr sz="4400" kern="120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Lato "/>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Lato "/>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Lato "/>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Lato "/>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Lato "/>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1.png"/><Relationship Id="rId5" Type="http://schemas.openxmlformats.org/officeDocument/2006/relationships/image" Target="../media/image30.emf"/><Relationship Id="rId4" Type="http://schemas.openxmlformats.org/officeDocument/2006/relationships/image" Target="../media/image29.png"/></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2.xml"/><Relationship Id="rId7" Type="http://schemas.openxmlformats.org/officeDocument/2006/relationships/image" Target="../media/image40.sv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39.png"/><Relationship Id="rId11" Type="http://schemas.openxmlformats.org/officeDocument/2006/relationships/image" Target="../media/image31.png"/><Relationship Id="rId5" Type="http://schemas.openxmlformats.org/officeDocument/2006/relationships/image" Target="../media/image35.png"/><Relationship Id="rId10" Type="http://schemas.openxmlformats.org/officeDocument/2006/relationships/image" Target="../media/image43.png"/><Relationship Id="rId4" Type="http://schemas.openxmlformats.org/officeDocument/2006/relationships/notesSlide" Target="../notesSlides/notesSlide3.xml"/><Relationship Id="rId9" Type="http://schemas.openxmlformats.org/officeDocument/2006/relationships/image" Target="../media/image42.svg"/></Relationships>
</file>

<file path=ppt/slides/_rels/slide1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2.xml"/><Relationship Id="rId7" Type="http://schemas.openxmlformats.org/officeDocument/2006/relationships/image" Target="../media/image40.sv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9.png"/><Relationship Id="rId11" Type="http://schemas.openxmlformats.org/officeDocument/2006/relationships/image" Target="../media/image31.png"/><Relationship Id="rId5" Type="http://schemas.openxmlformats.org/officeDocument/2006/relationships/image" Target="../media/image35.png"/><Relationship Id="rId10" Type="http://schemas.openxmlformats.org/officeDocument/2006/relationships/image" Target="../media/image43.png"/><Relationship Id="rId4" Type="http://schemas.openxmlformats.org/officeDocument/2006/relationships/notesSlide" Target="../notesSlides/notesSlide4.xml"/><Relationship Id="rId9" Type="http://schemas.openxmlformats.org/officeDocument/2006/relationships/image" Target="../media/image42.sv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1.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4.png"/><Relationship Id="rId5" Type="http://schemas.openxmlformats.org/officeDocument/2006/relationships/image" Target="../media/image35.png"/><Relationship Id="rId4"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1.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45.png"/><Relationship Id="rId5" Type="http://schemas.openxmlformats.org/officeDocument/2006/relationships/image" Target="../media/image35.png"/><Relationship Id="rId4" Type="http://schemas.openxmlformats.org/officeDocument/2006/relationships/notesSlide" Target="../notesSlides/notesSlide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1.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6.png"/><Relationship Id="rId5" Type="http://schemas.openxmlformats.org/officeDocument/2006/relationships/image" Target="../media/image35.png"/><Relationship Id="rId4"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1.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33.png"/><Relationship Id="rId5" Type="http://schemas.openxmlformats.org/officeDocument/2006/relationships/image" Target="../media/image47.png"/><Relationship Id="rId4"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1.png"/><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1.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3.png"/><Relationship Id="rId5" Type="http://schemas.openxmlformats.org/officeDocument/2006/relationships/image" Target="../media/image34.png"/><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1.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1.png"/><Relationship Id="rId5" Type="http://schemas.openxmlformats.org/officeDocument/2006/relationships/image" Target="../media/image37.png"/><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1.png"/><Relationship Id="rId5" Type="http://schemas.openxmlformats.org/officeDocument/2006/relationships/image" Target="../media/image38.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2248C-2770-5470-B222-9B8243A753AB}"/>
              </a:ext>
            </a:extLst>
          </p:cNvPr>
          <p:cNvSpPr>
            <a:spLocks noGrp="1"/>
          </p:cNvSpPr>
          <p:nvPr>
            <p:ph type="ctrTitle"/>
          </p:nvPr>
        </p:nvSpPr>
        <p:spPr>
          <a:xfrm>
            <a:off x="1905001" y="3158062"/>
            <a:ext cx="8926284" cy="2387600"/>
          </a:xfrm>
        </p:spPr>
        <p:txBody>
          <a:bodyPr>
            <a:normAutofit fontScale="90000"/>
          </a:bodyPr>
          <a:lstStyle/>
          <a:p>
            <a:r>
              <a:rPr lang="en-GB" dirty="0"/>
              <a:t>Shared Safety Net Action Plan (SSNAP)</a:t>
            </a:r>
            <a:br>
              <a:rPr lang="en-GB" dirty="0"/>
            </a:br>
            <a:br>
              <a:rPr lang="en-GB" dirty="0"/>
            </a:br>
            <a:br>
              <a:rPr lang="en-GB" dirty="0"/>
            </a:br>
            <a:br>
              <a:rPr lang="en-GB" dirty="0"/>
            </a:br>
            <a:r>
              <a:rPr lang="en-GB" dirty="0"/>
              <a:t>Training for Users in Control Practices</a:t>
            </a:r>
            <a:br>
              <a:rPr lang="en-GB" dirty="0"/>
            </a:br>
            <a:endParaRPr lang="en-GB" dirty="0"/>
          </a:p>
        </p:txBody>
      </p:sp>
      <p:sp>
        <p:nvSpPr>
          <p:cNvPr id="6" name="Rectangle: Rounded Corners 5">
            <a:extLst>
              <a:ext uri="{FF2B5EF4-FFF2-40B4-BE49-F238E27FC236}">
                <a16:creationId xmlns:a16="http://schemas.microsoft.com/office/drawing/2014/main" id="{7D532814-D84C-F354-D7B8-F358D276BA82}"/>
              </a:ext>
            </a:extLst>
          </p:cNvPr>
          <p:cNvSpPr/>
          <p:nvPr/>
        </p:nvSpPr>
        <p:spPr>
          <a:xfrm>
            <a:off x="7825839" y="320634"/>
            <a:ext cx="4037610" cy="878774"/>
          </a:xfrm>
          <a:prstGeom prst="roundRect">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BB204ED9-CB17-98B8-FC37-8EB65E9FD7B3}"/>
              </a:ext>
            </a:extLst>
          </p:cNvPr>
          <p:cNvPicPr>
            <a:picLocks noChangeAspect="1"/>
          </p:cNvPicPr>
          <p:nvPr/>
        </p:nvPicPr>
        <p:blipFill>
          <a:blip r:embed="rId4"/>
          <a:stretch>
            <a:fillRect/>
          </a:stretch>
        </p:blipFill>
        <p:spPr>
          <a:xfrm>
            <a:off x="5475513" y="3043958"/>
            <a:ext cx="2100944" cy="2220510"/>
          </a:xfrm>
          <a:prstGeom prst="rect">
            <a:avLst/>
          </a:prstGeom>
        </p:spPr>
      </p:pic>
      <p:pic>
        <p:nvPicPr>
          <p:cNvPr id="4" name="Picture 3">
            <a:extLst>
              <a:ext uri="{FF2B5EF4-FFF2-40B4-BE49-F238E27FC236}">
                <a16:creationId xmlns:a16="http://schemas.microsoft.com/office/drawing/2014/main" id="{3AC561CE-14CA-D189-4CD7-A7A239062D43}"/>
              </a:ext>
            </a:extLst>
          </p:cNvPr>
          <p:cNvPicPr>
            <a:picLocks noChangeAspect="1"/>
          </p:cNvPicPr>
          <p:nvPr/>
        </p:nvPicPr>
        <p:blipFill>
          <a:blip r:embed="rId5"/>
          <a:srcRect r="4469"/>
          <a:stretch>
            <a:fillRect/>
          </a:stretch>
        </p:blipFill>
        <p:spPr>
          <a:xfrm>
            <a:off x="468363" y="226509"/>
            <a:ext cx="1436638" cy="241690"/>
          </a:xfrm>
          <a:prstGeom prst="rect">
            <a:avLst/>
          </a:prstGeom>
        </p:spPr>
      </p:pic>
      <p:pic>
        <p:nvPicPr>
          <p:cNvPr id="23" name="Audio 22">
            <a:extLst>
              <a:ext uri="{FF2B5EF4-FFF2-40B4-BE49-F238E27FC236}">
                <a16:creationId xmlns:a16="http://schemas.microsoft.com/office/drawing/2014/main" id="{642835D9-CA9A-9DE9-0635-E6892F50839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670721842"/>
      </p:ext>
    </p:extLst>
  </p:cSld>
  <p:clrMapOvr>
    <a:masterClrMapping/>
  </p:clrMapOvr>
  <mc:AlternateContent xmlns:mc="http://schemas.openxmlformats.org/markup-compatibility/2006" xmlns:p14="http://schemas.microsoft.com/office/powerpoint/2010/main">
    <mc:Choice Requires="p14">
      <p:transition spd="slow" p14:dur="2000" advTm="45424"/>
    </mc:Choice>
    <mc:Fallback xmlns="">
      <p:transition spd="slow" advTm="454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A78E5-2D8D-941A-0DFD-BE1B06CA58E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BB51AD1-80F8-3960-1895-757D868ECF9D}"/>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BB02DB3D-FC72-9BE5-4197-1D7790CB84C7}"/>
              </a:ext>
            </a:extLst>
          </p:cNvPr>
          <p:cNvPicPr>
            <a:picLocks noChangeAspect="1"/>
          </p:cNvPicPr>
          <p:nvPr/>
        </p:nvPicPr>
        <p:blipFill>
          <a:blip r:embed="rId5"/>
          <a:stretch>
            <a:fillRect/>
          </a:stretch>
        </p:blipFill>
        <p:spPr>
          <a:xfrm>
            <a:off x="10876529" y="5769423"/>
            <a:ext cx="932769" cy="987638"/>
          </a:xfrm>
          <a:prstGeom prst="rect">
            <a:avLst/>
          </a:prstGeom>
        </p:spPr>
      </p:pic>
      <p:sp>
        <p:nvSpPr>
          <p:cNvPr id="5" name="Title 1">
            <a:extLst>
              <a:ext uri="{FF2B5EF4-FFF2-40B4-BE49-F238E27FC236}">
                <a16:creationId xmlns:a16="http://schemas.microsoft.com/office/drawing/2014/main" id="{FAFBF7E9-A591-00C9-FAFB-C5A97C7E72DD}"/>
              </a:ext>
            </a:extLst>
          </p:cNvPr>
          <p:cNvSpPr>
            <a:spLocks noGrp="1"/>
          </p:cNvSpPr>
          <p:nvPr>
            <p:ph type="title"/>
          </p:nvPr>
        </p:nvSpPr>
        <p:spPr>
          <a:xfrm>
            <a:off x="237506" y="160581"/>
            <a:ext cx="10515600" cy="865467"/>
          </a:xfrm>
        </p:spPr>
        <p:txBody>
          <a:bodyPr>
            <a:normAutofit fontScale="90000"/>
          </a:bodyPr>
          <a:lstStyle/>
          <a:p>
            <a:r>
              <a:rPr lang="en-GB" u="sng" dirty="0">
                <a:uFill>
                  <a:solidFill>
                    <a:srgbClr val="F4A591"/>
                  </a:solidFill>
                </a:uFill>
              </a:rPr>
              <a:t>Which patients are eligible for SSNAP?</a:t>
            </a:r>
            <a:br>
              <a:rPr lang="en-GB" dirty="0"/>
            </a:br>
            <a:endParaRPr lang="en-GB" dirty="0"/>
          </a:p>
        </p:txBody>
      </p:sp>
      <p:sp>
        <p:nvSpPr>
          <p:cNvPr id="11" name="Rectangle 1">
            <a:extLst>
              <a:ext uri="{FF2B5EF4-FFF2-40B4-BE49-F238E27FC236}">
                <a16:creationId xmlns:a16="http://schemas.microsoft.com/office/drawing/2014/main" id="{6A49DB81-A8A2-9D1D-C710-4B1738F50AD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2">
            <a:extLst>
              <a:ext uri="{FF2B5EF4-FFF2-40B4-BE49-F238E27FC236}">
                <a16:creationId xmlns:a16="http://schemas.microsoft.com/office/drawing/2014/main" id="{7CBD63B9-CD6E-94D2-0F2F-8E1FE4287D70}"/>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16">
            <a:extLst>
              <a:ext uri="{FF2B5EF4-FFF2-40B4-BE49-F238E27FC236}">
                <a16:creationId xmlns:a16="http://schemas.microsoft.com/office/drawing/2014/main" id="{2DA92353-FA96-36A1-8E77-929DD5AF27E7}"/>
              </a:ext>
            </a:extLst>
          </p:cNvPr>
          <p:cNvPicPr>
            <a:picLocks noChangeAspect="1"/>
          </p:cNvPicPr>
          <p:nvPr/>
        </p:nvPicPr>
        <p:blipFill>
          <a:blip r:embed="rId6"/>
          <a:stretch>
            <a:fillRect/>
          </a:stretch>
        </p:blipFill>
        <p:spPr>
          <a:xfrm>
            <a:off x="4838583" y="1574419"/>
            <a:ext cx="2374462" cy="2688513"/>
          </a:xfrm>
          <a:prstGeom prst="rect">
            <a:avLst/>
          </a:prstGeom>
        </p:spPr>
      </p:pic>
      <p:sp>
        <p:nvSpPr>
          <p:cNvPr id="19" name="TextBox 18">
            <a:extLst>
              <a:ext uri="{FF2B5EF4-FFF2-40B4-BE49-F238E27FC236}">
                <a16:creationId xmlns:a16="http://schemas.microsoft.com/office/drawing/2014/main" id="{46324843-3E00-996D-EB01-1496217C6373}"/>
              </a:ext>
            </a:extLst>
          </p:cNvPr>
          <p:cNvSpPr txBox="1"/>
          <p:nvPr/>
        </p:nvSpPr>
        <p:spPr>
          <a:xfrm>
            <a:off x="639474" y="1133614"/>
            <a:ext cx="4010092" cy="923330"/>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Patients 18 years or older with non-specific symptoms which could indicate cancer. </a:t>
            </a:r>
          </a:p>
        </p:txBody>
      </p:sp>
      <p:sp>
        <p:nvSpPr>
          <p:cNvPr id="21" name="TextBox 20">
            <a:extLst>
              <a:ext uri="{FF2B5EF4-FFF2-40B4-BE49-F238E27FC236}">
                <a16:creationId xmlns:a16="http://schemas.microsoft.com/office/drawing/2014/main" id="{2C5E6AF8-5F08-BE7E-2926-3D3BA59F1C62}"/>
              </a:ext>
            </a:extLst>
          </p:cNvPr>
          <p:cNvSpPr txBox="1"/>
          <p:nvPr/>
        </p:nvSpPr>
        <p:spPr>
          <a:xfrm>
            <a:off x="743262" y="2771843"/>
            <a:ext cx="3625062" cy="923330"/>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Patients must have capacity or accompanied by family member or informal carer (consultee) &gt;18.</a:t>
            </a:r>
          </a:p>
        </p:txBody>
      </p:sp>
      <p:pic>
        <p:nvPicPr>
          <p:cNvPr id="25" name="Graphic 24" descr="Checkmark with solid fill">
            <a:extLst>
              <a:ext uri="{FF2B5EF4-FFF2-40B4-BE49-F238E27FC236}">
                <a16:creationId xmlns:a16="http://schemas.microsoft.com/office/drawing/2014/main" id="{234908EA-2234-F423-A7C8-59944D7ED0E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8817" y="1294960"/>
            <a:ext cx="540657" cy="540657"/>
          </a:xfrm>
          <a:prstGeom prst="rect">
            <a:avLst/>
          </a:prstGeom>
        </p:spPr>
      </p:pic>
      <p:pic>
        <p:nvPicPr>
          <p:cNvPr id="27" name="Picture 26">
            <a:extLst>
              <a:ext uri="{FF2B5EF4-FFF2-40B4-BE49-F238E27FC236}">
                <a16:creationId xmlns:a16="http://schemas.microsoft.com/office/drawing/2014/main" id="{8AEE34AD-FEEC-154F-A325-E473624AEC6E}"/>
              </a:ext>
            </a:extLst>
          </p:cNvPr>
          <p:cNvPicPr>
            <a:picLocks noChangeAspect="1"/>
          </p:cNvPicPr>
          <p:nvPr/>
        </p:nvPicPr>
        <p:blipFill>
          <a:blip r:embed="rId8"/>
          <a:stretch>
            <a:fillRect/>
          </a:stretch>
        </p:blipFill>
        <p:spPr>
          <a:xfrm>
            <a:off x="127823" y="2871340"/>
            <a:ext cx="542591" cy="542591"/>
          </a:xfrm>
          <a:prstGeom prst="rect">
            <a:avLst/>
          </a:prstGeom>
        </p:spPr>
      </p:pic>
      <p:sp>
        <p:nvSpPr>
          <p:cNvPr id="29" name="TextBox 28">
            <a:extLst>
              <a:ext uri="{FF2B5EF4-FFF2-40B4-BE49-F238E27FC236}">
                <a16:creationId xmlns:a16="http://schemas.microsoft.com/office/drawing/2014/main" id="{8AED88FA-BB25-5DE4-A37A-832500A8D78D}"/>
              </a:ext>
            </a:extLst>
          </p:cNvPr>
          <p:cNvSpPr txBox="1"/>
          <p:nvPr/>
        </p:nvSpPr>
        <p:spPr>
          <a:xfrm>
            <a:off x="8088447" y="3471944"/>
            <a:ext cx="3048226" cy="369332"/>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Opted out of data sharing.</a:t>
            </a:r>
          </a:p>
        </p:txBody>
      </p:sp>
      <p:pic>
        <p:nvPicPr>
          <p:cNvPr id="34" name="Graphic 33" descr="Close with solid fill">
            <a:extLst>
              <a:ext uri="{FF2B5EF4-FFF2-40B4-BE49-F238E27FC236}">
                <a16:creationId xmlns:a16="http://schemas.microsoft.com/office/drawing/2014/main" id="{ADCC0F65-8967-E3DC-5CF0-58D9B196A9E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481712" y="763899"/>
            <a:ext cx="540657" cy="540657"/>
          </a:xfrm>
          <a:prstGeom prst="rect">
            <a:avLst/>
          </a:prstGeom>
        </p:spPr>
      </p:pic>
      <p:sp>
        <p:nvSpPr>
          <p:cNvPr id="6" name="TextBox 5">
            <a:extLst>
              <a:ext uri="{FF2B5EF4-FFF2-40B4-BE49-F238E27FC236}">
                <a16:creationId xmlns:a16="http://schemas.microsoft.com/office/drawing/2014/main" id="{A92BCC3B-42A5-B1D8-D286-333F632C7B76}"/>
              </a:ext>
            </a:extLst>
          </p:cNvPr>
          <p:cNvSpPr txBox="1"/>
          <p:nvPr/>
        </p:nvSpPr>
        <p:spPr>
          <a:xfrm>
            <a:off x="8002244" y="713108"/>
            <a:ext cx="3807054" cy="642237"/>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Young people and children under 18 years.</a:t>
            </a:r>
          </a:p>
        </p:txBody>
      </p:sp>
      <p:sp>
        <p:nvSpPr>
          <p:cNvPr id="8" name="TextBox 7">
            <a:extLst>
              <a:ext uri="{FF2B5EF4-FFF2-40B4-BE49-F238E27FC236}">
                <a16:creationId xmlns:a16="http://schemas.microsoft.com/office/drawing/2014/main" id="{90FC0987-23C0-AEC4-3B95-886989023928}"/>
              </a:ext>
            </a:extLst>
          </p:cNvPr>
          <p:cNvSpPr txBox="1"/>
          <p:nvPr/>
        </p:nvSpPr>
        <p:spPr>
          <a:xfrm>
            <a:off x="8022369" y="2129570"/>
            <a:ext cx="4827319" cy="646331"/>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Patients without capacity who are not accompanied by a consultee. </a:t>
            </a:r>
          </a:p>
        </p:txBody>
      </p:sp>
      <p:pic>
        <p:nvPicPr>
          <p:cNvPr id="10" name="Picture 9">
            <a:extLst>
              <a:ext uri="{FF2B5EF4-FFF2-40B4-BE49-F238E27FC236}">
                <a16:creationId xmlns:a16="http://schemas.microsoft.com/office/drawing/2014/main" id="{0D3DA3E6-383B-42C3-91C9-0FCE903B03CB}"/>
              </a:ext>
            </a:extLst>
          </p:cNvPr>
          <p:cNvPicPr>
            <a:picLocks noChangeAspect="1"/>
          </p:cNvPicPr>
          <p:nvPr/>
        </p:nvPicPr>
        <p:blipFill>
          <a:blip r:embed="rId10"/>
          <a:stretch>
            <a:fillRect/>
          </a:stretch>
        </p:blipFill>
        <p:spPr>
          <a:xfrm>
            <a:off x="7536382" y="2131197"/>
            <a:ext cx="542591" cy="542591"/>
          </a:xfrm>
          <a:prstGeom prst="rect">
            <a:avLst/>
          </a:prstGeom>
        </p:spPr>
      </p:pic>
      <p:pic>
        <p:nvPicPr>
          <p:cNvPr id="13" name="Picture 12">
            <a:extLst>
              <a:ext uri="{FF2B5EF4-FFF2-40B4-BE49-F238E27FC236}">
                <a16:creationId xmlns:a16="http://schemas.microsoft.com/office/drawing/2014/main" id="{DF6EBDBB-2419-EBB8-07BA-3A598DD90DF7}"/>
              </a:ext>
            </a:extLst>
          </p:cNvPr>
          <p:cNvPicPr>
            <a:picLocks noChangeAspect="1"/>
          </p:cNvPicPr>
          <p:nvPr/>
        </p:nvPicPr>
        <p:blipFill>
          <a:blip r:embed="rId10"/>
          <a:stretch>
            <a:fillRect/>
          </a:stretch>
        </p:blipFill>
        <p:spPr>
          <a:xfrm>
            <a:off x="7545856" y="3471944"/>
            <a:ext cx="542591" cy="542591"/>
          </a:xfrm>
          <a:prstGeom prst="rect">
            <a:avLst/>
          </a:prstGeom>
        </p:spPr>
      </p:pic>
      <p:sp>
        <p:nvSpPr>
          <p:cNvPr id="4" name="TextBox 3">
            <a:extLst>
              <a:ext uri="{FF2B5EF4-FFF2-40B4-BE49-F238E27FC236}">
                <a16:creationId xmlns:a16="http://schemas.microsoft.com/office/drawing/2014/main" id="{AA43F335-E8D4-0FD5-9B2E-398DCC7B929D}"/>
              </a:ext>
            </a:extLst>
          </p:cNvPr>
          <p:cNvSpPr txBox="1"/>
          <p:nvPr/>
        </p:nvSpPr>
        <p:spPr>
          <a:xfrm>
            <a:off x="570317" y="3955873"/>
            <a:ext cx="4268266" cy="1200329"/>
          </a:xfrm>
          <a:prstGeom prst="rect">
            <a:avLst/>
          </a:prstGeom>
          <a:noFill/>
        </p:spPr>
        <p:txBody>
          <a:bodyPr wrap="square">
            <a:spAutoFit/>
          </a:bodyPr>
          <a:lstStyle/>
          <a:p>
            <a:r>
              <a:rPr lang="en-GB" b="1" dirty="0">
                <a:solidFill>
                  <a:srgbClr val="FF0000"/>
                </a:solidFill>
                <a:latin typeface="Lato" panose="020F0502020204030203" pitchFamily="34" charset="0"/>
                <a:ea typeface="Lato" panose="020F0502020204030203" pitchFamily="34" charset="0"/>
                <a:cs typeface="Lato" panose="020F0502020204030203" pitchFamily="34" charset="0"/>
              </a:rPr>
              <a:t>No need to take patient consent in this study; posters will be displayed so they know about the study and how to opt out. </a:t>
            </a:r>
          </a:p>
        </p:txBody>
      </p:sp>
      <p:pic>
        <p:nvPicPr>
          <p:cNvPr id="9" name="Audio 8">
            <a:extLst>
              <a:ext uri="{FF2B5EF4-FFF2-40B4-BE49-F238E27FC236}">
                <a16:creationId xmlns:a16="http://schemas.microsoft.com/office/drawing/2014/main" id="{AB441E01-E682-BECA-82C5-519EDDC64D5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556238902"/>
      </p:ext>
    </p:extLst>
  </p:cSld>
  <p:clrMapOvr>
    <a:masterClrMapping/>
  </p:clrMapOvr>
  <mc:AlternateContent xmlns:mc="http://schemas.openxmlformats.org/markup-compatibility/2006" xmlns:p14="http://schemas.microsoft.com/office/powerpoint/2010/main">
    <mc:Choice Requires="p14">
      <p:transition spd="slow" p14:dur="2000" advTm="100308"/>
    </mc:Choice>
    <mc:Fallback xmlns="">
      <p:transition spd="slow" advTm="1003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5D207-AF3C-61A7-074B-CE4B0AA4BFA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35CF214-FC54-F74A-CB00-9EC052CDCE9F}"/>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A3A5F4C1-0DD3-A341-9293-96749C7AAD26}"/>
              </a:ext>
            </a:extLst>
          </p:cNvPr>
          <p:cNvPicPr>
            <a:picLocks noChangeAspect="1"/>
          </p:cNvPicPr>
          <p:nvPr/>
        </p:nvPicPr>
        <p:blipFill>
          <a:blip r:embed="rId5"/>
          <a:stretch>
            <a:fillRect/>
          </a:stretch>
        </p:blipFill>
        <p:spPr>
          <a:xfrm>
            <a:off x="10876529" y="5769423"/>
            <a:ext cx="932769" cy="987638"/>
          </a:xfrm>
          <a:prstGeom prst="rect">
            <a:avLst/>
          </a:prstGeom>
        </p:spPr>
      </p:pic>
      <p:sp>
        <p:nvSpPr>
          <p:cNvPr id="5" name="Title 1">
            <a:extLst>
              <a:ext uri="{FF2B5EF4-FFF2-40B4-BE49-F238E27FC236}">
                <a16:creationId xmlns:a16="http://schemas.microsoft.com/office/drawing/2014/main" id="{140ED23D-F7B9-A066-83E5-2B0E91B8A500}"/>
              </a:ext>
            </a:extLst>
          </p:cNvPr>
          <p:cNvSpPr>
            <a:spLocks noGrp="1"/>
          </p:cNvSpPr>
          <p:nvPr>
            <p:ph type="title"/>
          </p:nvPr>
        </p:nvSpPr>
        <p:spPr>
          <a:xfrm>
            <a:off x="237506" y="160581"/>
            <a:ext cx="10515600" cy="865467"/>
          </a:xfrm>
        </p:spPr>
        <p:txBody>
          <a:bodyPr>
            <a:normAutofit fontScale="90000"/>
          </a:bodyPr>
          <a:lstStyle/>
          <a:p>
            <a:r>
              <a:rPr lang="en-GB" u="sng" dirty="0">
                <a:uFill>
                  <a:solidFill>
                    <a:srgbClr val="F4A591"/>
                  </a:solidFill>
                </a:uFill>
              </a:rPr>
              <a:t>Which patients complete a questionnaire?</a:t>
            </a:r>
            <a:br>
              <a:rPr lang="en-GB" dirty="0"/>
            </a:br>
            <a:endParaRPr lang="en-GB" dirty="0"/>
          </a:p>
        </p:txBody>
      </p:sp>
      <p:sp>
        <p:nvSpPr>
          <p:cNvPr id="11" name="Rectangle 1">
            <a:extLst>
              <a:ext uri="{FF2B5EF4-FFF2-40B4-BE49-F238E27FC236}">
                <a16:creationId xmlns:a16="http://schemas.microsoft.com/office/drawing/2014/main" id="{E39462A7-970F-EBE0-2F70-5F8B9C03980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2">
            <a:extLst>
              <a:ext uri="{FF2B5EF4-FFF2-40B4-BE49-F238E27FC236}">
                <a16:creationId xmlns:a16="http://schemas.microsoft.com/office/drawing/2014/main" id="{29F585C7-B498-22A0-AE0C-E0C1155BEEED}"/>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16">
            <a:extLst>
              <a:ext uri="{FF2B5EF4-FFF2-40B4-BE49-F238E27FC236}">
                <a16:creationId xmlns:a16="http://schemas.microsoft.com/office/drawing/2014/main" id="{FA3C6075-93B4-17EF-0C03-EAB163BAF02F}"/>
              </a:ext>
            </a:extLst>
          </p:cNvPr>
          <p:cNvPicPr>
            <a:picLocks noChangeAspect="1"/>
          </p:cNvPicPr>
          <p:nvPr/>
        </p:nvPicPr>
        <p:blipFill>
          <a:blip r:embed="rId6"/>
          <a:stretch>
            <a:fillRect/>
          </a:stretch>
        </p:blipFill>
        <p:spPr>
          <a:xfrm>
            <a:off x="4527988" y="1672304"/>
            <a:ext cx="2374462" cy="2688513"/>
          </a:xfrm>
          <a:prstGeom prst="rect">
            <a:avLst/>
          </a:prstGeom>
        </p:spPr>
      </p:pic>
      <p:sp>
        <p:nvSpPr>
          <p:cNvPr id="19" name="TextBox 18">
            <a:extLst>
              <a:ext uri="{FF2B5EF4-FFF2-40B4-BE49-F238E27FC236}">
                <a16:creationId xmlns:a16="http://schemas.microsoft.com/office/drawing/2014/main" id="{F54094D9-CFDF-3EC3-3292-980FFA85D2C1}"/>
              </a:ext>
            </a:extLst>
          </p:cNvPr>
          <p:cNvSpPr txBox="1"/>
          <p:nvPr/>
        </p:nvSpPr>
        <p:spPr>
          <a:xfrm>
            <a:off x="761224" y="1916393"/>
            <a:ext cx="3910755" cy="646331"/>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Patients 18 years or older who received SSNAP.</a:t>
            </a:r>
          </a:p>
        </p:txBody>
      </p:sp>
      <p:sp>
        <p:nvSpPr>
          <p:cNvPr id="23" name="TextBox 22">
            <a:extLst>
              <a:ext uri="{FF2B5EF4-FFF2-40B4-BE49-F238E27FC236}">
                <a16:creationId xmlns:a16="http://schemas.microsoft.com/office/drawing/2014/main" id="{67C24C28-D71B-EEBE-D274-882A578B1A15}"/>
              </a:ext>
            </a:extLst>
          </p:cNvPr>
          <p:cNvSpPr txBox="1"/>
          <p:nvPr/>
        </p:nvSpPr>
        <p:spPr>
          <a:xfrm>
            <a:off x="761224" y="3237913"/>
            <a:ext cx="3279383" cy="1200329"/>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Family members/informal carers (&gt;18) who accompanied patients in consultations where SSNAP was used.</a:t>
            </a:r>
          </a:p>
        </p:txBody>
      </p:sp>
      <p:pic>
        <p:nvPicPr>
          <p:cNvPr id="25" name="Graphic 24" descr="Checkmark with solid fill">
            <a:extLst>
              <a:ext uri="{FF2B5EF4-FFF2-40B4-BE49-F238E27FC236}">
                <a16:creationId xmlns:a16="http://schemas.microsoft.com/office/drawing/2014/main" id="{34B56AE9-57F8-693C-BD1C-E74683A02BD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37506" y="1926777"/>
            <a:ext cx="540657" cy="540657"/>
          </a:xfrm>
          <a:prstGeom prst="rect">
            <a:avLst/>
          </a:prstGeom>
        </p:spPr>
      </p:pic>
      <p:pic>
        <p:nvPicPr>
          <p:cNvPr id="27" name="Picture 26">
            <a:extLst>
              <a:ext uri="{FF2B5EF4-FFF2-40B4-BE49-F238E27FC236}">
                <a16:creationId xmlns:a16="http://schemas.microsoft.com/office/drawing/2014/main" id="{4C24A1EA-8872-E924-C999-45020E8BBF89}"/>
              </a:ext>
            </a:extLst>
          </p:cNvPr>
          <p:cNvPicPr>
            <a:picLocks noChangeAspect="1"/>
          </p:cNvPicPr>
          <p:nvPr/>
        </p:nvPicPr>
        <p:blipFill>
          <a:blip r:embed="rId8"/>
          <a:stretch>
            <a:fillRect/>
          </a:stretch>
        </p:blipFill>
        <p:spPr>
          <a:xfrm>
            <a:off x="235572" y="3331070"/>
            <a:ext cx="542591" cy="542591"/>
          </a:xfrm>
          <a:prstGeom prst="rect">
            <a:avLst/>
          </a:prstGeom>
        </p:spPr>
      </p:pic>
      <p:sp>
        <p:nvSpPr>
          <p:cNvPr id="31" name="TextBox 30">
            <a:extLst>
              <a:ext uri="{FF2B5EF4-FFF2-40B4-BE49-F238E27FC236}">
                <a16:creationId xmlns:a16="http://schemas.microsoft.com/office/drawing/2014/main" id="{308F33EC-F4EA-FA0B-4B71-A71E6162AB0A}"/>
              </a:ext>
            </a:extLst>
          </p:cNvPr>
          <p:cNvSpPr txBox="1"/>
          <p:nvPr/>
        </p:nvSpPr>
        <p:spPr>
          <a:xfrm>
            <a:off x="7932422" y="1017637"/>
            <a:ext cx="3876876" cy="646331"/>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Patients, family members/informal carers under the age of 18.</a:t>
            </a:r>
          </a:p>
        </p:txBody>
      </p:sp>
      <p:pic>
        <p:nvPicPr>
          <p:cNvPr id="34" name="Graphic 33" descr="Close with solid fill">
            <a:extLst>
              <a:ext uri="{FF2B5EF4-FFF2-40B4-BE49-F238E27FC236}">
                <a16:creationId xmlns:a16="http://schemas.microsoft.com/office/drawing/2014/main" id="{E043DDE3-ACAC-C3D0-B24D-FEA41438EB5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389831" y="4086808"/>
            <a:ext cx="540657" cy="540657"/>
          </a:xfrm>
          <a:prstGeom prst="rect">
            <a:avLst/>
          </a:prstGeom>
        </p:spPr>
      </p:pic>
      <p:sp>
        <p:nvSpPr>
          <p:cNvPr id="6" name="TextBox 5">
            <a:extLst>
              <a:ext uri="{FF2B5EF4-FFF2-40B4-BE49-F238E27FC236}">
                <a16:creationId xmlns:a16="http://schemas.microsoft.com/office/drawing/2014/main" id="{AF6AE78C-AF27-BCAD-2C27-D252103A3F25}"/>
              </a:ext>
            </a:extLst>
          </p:cNvPr>
          <p:cNvSpPr txBox="1"/>
          <p:nvPr/>
        </p:nvSpPr>
        <p:spPr>
          <a:xfrm>
            <a:off x="7932422" y="2235669"/>
            <a:ext cx="3876876" cy="1200329"/>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Family members/informal carers of patients who received SSNAP but passed away before invitation to complete a questionnaire circulated.</a:t>
            </a:r>
          </a:p>
        </p:txBody>
      </p:sp>
      <p:sp>
        <p:nvSpPr>
          <p:cNvPr id="8" name="TextBox 7">
            <a:extLst>
              <a:ext uri="{FF2B5EF4-FFF2-40B4-BE49-F238E27FC236}">
                <a16:creationId xmlns:a16="http://schemas.microsoft.com/office/drawing/2014/main" id="{AE076F1B-BEA6-1A20-42C4-2B13A78F1E48}"/>
              </a:ext>
            </a:extLst>
          </p:cNvPr>
          <p:cNvSpPr txBox="1"/>
          <p:nvPr/>
        </p:nvSpPr>
        <p:spPr>
          <a:xfrm>
            <a:off x="7930488" y="4027300"/>
            <a:ext cx="4121971" cy="1200329"/>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Patients who could be distressed or confused by participating, inc. those who lack capacity to consent or are too ill. </a:t>
            </a:r>
          </a:p>
        </p:txBody>
      </p:sp>
      <p:pic>
        <p:nvPicPr>
          <p:cNvPr id="10" name="Picture 9">
            <a:extLst>
              <a:ext uri="{FF2B5EF4-FFF2-40B4-BE49-F238E27FC236}">
                <a16:creationId xmlns:a16="http://schemas.microsoft.com/office/drawing/2014/main" id="{7689EA3C-9D60-4521-BDE7-1AF8FC4FC5B4}"/>
              </a:ext>
            </a:extLst>
          </p:cNvPr>
          <p:cNvPicPr>
            <a:picLocks noChangeAspect="1"/>
          </p:cNvPicPr>
          <p:nvPr/>
        </p:nvPicPr>
        <p:blipFill>
          <a:blip r:embed="rId10"/>
          <a:stretch>
            <a:fillRect/>
          </a:stretch>
        </p:blipFill>
        <p:spPr>
          <a:xfrm>
            <a:off x="7389831" y="1070226"/>
            <a:ext cx="542591" cy="542591"/>
          </a:xfrm>
          <a:prstGeom prst="rect">
            <a:avLst/>
          </a:prstGeom>
        </p:spPr>
      </p:pic>
      <p:pic>
        <p:nvPicPr>
          <p:cNvPr id="13" name="Picture 12">
            <a:extLst>
              <a:ext uri="{FF2B5EF4-FFF2-40B4-BE49-F238E27FC236}">
                <a16:creationId xmlns:a16="http://schemas.microsoft.com/office/drawing/2014/main" id="{DBA60C41-7A4B-173A-4D1C-EB0939F8BE77}"/>
              </a:ext>
            </a:extLst>
          </p:cNvPr>
          <p:cNvPicPr>
            <a:picLocks noChangeAspect="1"/>
          </p:cNvPicPr>
          <p:nvPr/>
        </p:nvPicPr>
        <p:blipFill>
          <a:blip r:embed="rId10"/>
          <a:stretch>
            <a:fillRect/>
          </a:stretch>
        </p:blipFill>
        <p:spPr>
          <a:xfrm>
            <a:off x="7389831" y="2341308"/>
            <a:ext cx="542591" cy="542591"/>
          </a:xfrm>
          <a:prstGeom prst="rect">
            <a:avLst/>
          </a:prstGeom>
        </p:spPr>
      </p:pic>
      <p:pic>
        <p:nvPicPr>
          <p:cNvPr id="7" name="Audio 6">
            <a:extLst>
              <a:ext uri="{FF2B5EF4-FFF2-40B4-BE49-F238E27FC236}">
                <a16:creationId xmlns:a16="http://schemas.microsoft.com/office/drawing/2014/main" id="{A4560991-A972-8B42-3CC6-2F4329DFC36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781439533"/>
      </p:ext>
    </p:extLst>
  </p:cSld>
  <p:clrMapOvr>
    <a:masterClrMapping/>
  </p:clrMapOvr>
  <mc:AlternateContent xmlns:mc="http://schemas.openxmlformats.org/markup-compatibility/2006" xmlns:p14="http://schemas.microsoft.com/office/powerpoint/2010/main">
    <mc:Choice Requires="p14">
      <p:transition spd="slow" p14:dur="2000" advTm="60056"/>
    </mc:Choice>
    <mc:Fallback xmlns="">
      <p:transition spd="slow" advTm="600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854F6-84FB-A807-FF99-D30C9C538A7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609EA7F-E3F2-CA72-1FF8-C3B299BE33C5}"/>
              </a:ext>
            </a:extLst>
          </p:cNvPr>
          <p:cNvSpPr>
            <a:spLocks noGrp="1"/>
          </p:cNvSpPr>
          <p:nvPr>
            <p:ph type="ctrTitle"/>
          </p:nvPr>
        </p:nvSpPr>
        <p:spPr>
          <a:xfrm>
            <a:off x="1524000" y="3251199"/>
            <a:ext cx="9144000" cy="2387600"/>
          </a:xfrm>
        </p:spPr>
        <p:txBody>
          <a:bodyPr>
            <a:normAutofit fontScale="90000"/>
          </a:bodyPr>
          <a:lstStyle/>
          <a:p>
            <a:r>
              <a:rPr lang="en-GB" sz="8000" dirty="0"/>
              <a:t>Coding for SSNAP</a:t>
            </a:r>
            <a:br>
              <a:rPr lang="en-GB" sz="4900" dirty="0"/>
            </a:br>
            <a:br>
              <a:rPr lang="en-GB" dirty="0"/>
            </a:br>
            <a:endParaRPr lang="en-GB" dirty="0"/>
          </a:p>
        </p:txBody>
      </p:sp>
      <p:sp>
        <p:nvSpPr>
          <p:cNvPr id="6" name="Rectangle: Rounded Corners 5">
            <a:extLst>
              <a:ext uri="{FF2B5EF4-FFF2-40B4-BE49-F238E27FC236}">
                <a16:creationId xmlns:a16="http://schemas.microsoft.com/office/drawing/2014/main" id="{D107D41E-3FC7-69C6-C6E7-6A64DB2B344F}"/>
              </a:ext>
            </a:extLst>
          </p:cNvPr>
          <p:cNvSpPr/>
          <p:nvPr/>
        </p:nvSpPr>
        <p:spPr>
          <a:xfrm>
            <a:off x="7825839" y="320634"/>
            <a:ext cx="4037610" cy="878774"/>
          </a:xfrm>
          <a:prstGeom prst="roundRect">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Audio 3">
            <a:extLst>
              <a:ext uri="{FF2B5EF4-FFF2-40B4-BE49-F238E27FC236}">
                <a16:creationId xmlns:a16="http://schemas.microsoft.com/office/drawing/2014/main" id="{97BFDF01-12CE-6C3D-EE2D-072219EC698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492063325"/>
      </p:ext>
    </p:extLst>
  </p:cSld>
  <p:clrMapOvr>
    <a:masterClrMapping/>
  </p:clrMapOvr>
  <mc:AlternateContent xmlns:mc="http://schemas.openxmlformats.org/markup-compatibility/2006" xmlns:p14="http://schemas.microsoft.com/office/powerpoint/2010/main">
    <mc:Choice Requires="p14">
      <p:transition spd="slow" p14:dur="2000" advTm="5397"/>
    </mc:Choice>
    <mc:Fallback xmlns="">
      <p:transition spd="slow" advTm="53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EC3AC-3E02-5F8D-2B94-B5FBA7BECE9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6C6A9B8-9928-8F08-1AAA-8AE1A84ECAC2}"/>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DD2E9452-DBD7-00F1-56FD-AD0C6CF9ACF1}"/>
              </a:ext>
            </a:extLst>
          </p:cNvPr>
          <p:cNvPicPr>
            <a:picLocks noChangeAspect="1"/>
          </p:cNvPicPr>
          <p:nvPr/>
        </p:nvPicPr>
        <p:blipFill>
          <a:blip r:embed="rId5"/>
          <a:stretch>
            <a:fillRect/>
          </a:stretch>
        </p:blipFill>
        <p:spPr>
          <a:xfrm>
            <a:off x="10876529" y="5769423"/>
            <a:ext cx="932769" cy="987638"/>
          </a:xfrm>
          <a:prstGeom prst="rect">
            <a:avLst/>
          </a:prstGeom>
        </p:spPr>
      </p:pic>
      <p:sp>
        <p:nvSpPr>
          <p:cNvPr id="5" name="Content Placeholder 2">
            <a:extLst>
              <a:ext uri="{FF2B5EF4-FFF2-40B4-BE49-F238E27FC236}">
                <a16:creationId xmlns:a16="http://schemas.microsoft.com/office/drawing/2014/main" id="{E9E26215-50CE-138F-07A6-50E74A61C8CC}"/>
              </a:ext>
            </a:extLst>
          </p:cNvPr>
          <p:cNvSpPr>
            <a:spLocks noGrp="1"/>
          </p:cNvSpPr>
          <p:nvPr>
            <p:ph idx="1"/>
          </p:nvPr>
        </p:nvSpPr>
        <p:spPr>
          <a:xfrm>
            <a:off x="237506" y="799175"/>
            <a:ext cx="6350891" cy="4804221"/>
          </a:xfrm>
        </p:spPr>
        <p:txBody>
          <a:bodyPr>
            <a:normAutofit fontScale="70000" lnSpcReduction="20000"/>
          </a:bodyPr>
          <a:lstStyle/>
          <a:p>
            <a:pPr marL="0" indent="0">
              <a:lnSpc>
                <a:spcPct val="80000"/>
              </a:lnSpc>
              <a:buClr>
                <a:srgbClr val="F4A591"/>
              </a:buClr>
              <a:buNone/>
              <a:defRPr/>
            </a:pPr>
            <a:endParaRPr lang="en-GB" altLang="en-US" sz="2000" dirty="0">
              <a:cs typeface="Arial" panose="020B0604020202020204" pitchFamily="34" charset="0"/>
            </a:endParaRPr>
          </a:p>
          <a:p>
            <a:pPr>
              <a:lnSpc>
                <a:spcPct val="120000"/>
              </a:lnSpc>
              <a:buClr>
                <a:srgbClr val="F4A591"/>
              </a:buClr>
              <a:buFontTx/>
              <a:buChar char="•"/>
              <a:defRPr/>
            </a:pPr>
            <a:r>
              <a:rPr lang="en-GB" altLang="en-US" sz="2600" dirty="0">
                <a:cs typeface="Arial" panose="020B0604020202020204" pitchFamily="34" charset="0"/>
              </a:rPr>
              <a:t>Use code </a:t>
            </a:r>
            <a:r>
              <a:rPr lang="en-GB" sz="2600" kern="0" dirty="0">
                <a:ea typeface="Arial" panose="020B0604020202020204" pitchFamily="34" charset="0"/>
              </a:rPr>
              <a:t>“Preventive monitoring (Xa97Q)” to identify patients eligible for SSNAP. </a:t>
            </a:r>
            <a:r>
              <a:rPr lang="en-GB" altLang="en-US" sz="2600" kern="0" dirty="0">
                <a:cs typeface="Arial" panose="020B0604020202020204" pitchFamily="34" charset="0"/>
              </a:rPr>
              <a:t>During baseline period, enter code into consultation box when you consider a patient meets eligibility criteria:</a:t>
            </a:r>
          </a:p>
          <a:p>
            <a:pPr marL="0" indent="0">
              <a:lnSpc>
                <a:spcPct val="120000"/>
              </a:lnSpc>
              <a:buClr>
                <a:srgbClr val="F4A591"/>
              </a:buClr>
              <a:buNone/>
              <a:defRPr/>
            </a:pPr>
            <a:endParaRPr lang="en-GB" altLang="en-US" sz="2600" kern="0" dirty="0">
              <a:cs typeface="Arial" panose="020B0604020202020204" pitchFamily="34" charset="0"/>
            </a:endParaRPr>
          </a:p>
          <a:p>
            <a:pPr marL="457200" indent="-457200">
              <a:lnSpc>
                <a:spcPct val="120000"/>
              </a:lnSpc>
              <a:buClr>
                <a:srgbClr val="F4A591"/>
              </a:buClr>
              <a:buFont typeface="+mj-lt"/>
              <a:buAutoNum type="arabicPeriod"/>
              <a:defRPr/>
            </a:pPr>
            <a:r>
              <a:rPr lang="en-GB" altLang="en-US" sz="2600" kern="0" dirty="0">
                <a:cs typeface="Arial" panose="020B0604020202020204" pitchFamily="34" charset="0"/>
              </a:rPr>
              <a:t>Click the Add Clinical Code Button. </a:t>
            </a:r>
          </a:p>
          <a:p>
            <a:pPr marL="457200" indent="-457200">
              <a:lnSpc>
                <a:spcPct val="120000"/>
              </a:lnSpc>
              <a:buClr>
                <a:srgbClr val="F4A591"/>
              </a:buClr>
              <a:buFont typeface="+mj-lt"/>
              <a:buAutoNum type="arabicPeriod"/>
              <a:defRPr/>
            </a:pPr>
            <a:r>
              <a:rPr lang="en-GB" altLang="en-US" sz="2600" kern="0" dirty="0">
                <a:cs typeface="Arial" panose="020B0604020202020204" pitchFamily="34" charset="0"/>
              </a:rPr>
              <a:t>Search for the code Preventative Monitoring (Xa97Q)</a:t>
            </a:r>
          </a:p>
          <a:p>
            <a:pPr marL="457200" indent="-457200">
              <a:lnSpc>
                <a:spcPct val="120000"/>
              </a:lnSpc>
              <a:buClr>
                <a:srgbClr val="F4A591"/>
              </a:buClr>
              <a:buFont typeface="+mj-lt"/>
              <a:buAutoNum type="arabicPeriod"/>
              <a:defRPr/>
            </a:pPr>
            <a:r>
              <a:rPr lang="en-GB" altLang="en-US" sz="2600" kern="0" dirty="0">
                <a:cs typeface="Arial" panose="020B0604020202020204" pitchFamily="34" charset="0"/>
              </a:rPr>
              <a:t>Click OK (or your practice may add an auto-consult) </a:t>
            </a:r>
          </a:p>
          <a:p>
            <a:pPr>
              <a:lnSpc>
                <a:spcPct val="120000"/>
              </a:lnSpc>
              <a:buClr>
                <a:srgbClr val="F4A591"/>
              </a:buClr>
              <a:buFontTx/>
              <a:buChar char="•"/>
              <a:defRPr/>
            </a:pPr>
            <a:endParaRPr lang="en-GB" altLang="en-US" sz="2600" kern="0" dirty="0">
              <a:cs typeface="Arial" panose="020B0604020202020204" pitchFamily="34" charset="0"/>
            </a:endParaRPr>
          </a:p>
          <a:p>
            <a:pPr>
              <a:lnSpc>
                <a:spcPct val="120000"/>
              </a:lnSpc>
              <a:buClr>
                <a:srgbClr val="F4A591"/>
              </a:buClr>
              <a:buFontTx/>
              <a:buChar char="•"/>
              <a:defRPr/>
            </a:pPr>
            <a:r>
              <a:rPr lang="en-GB" altLang="en-US" sz="2600" kern="0" dirty="0">
                <a:cs typeface="Arial" panose="020B0604020202020204" pitchFamily="34" charset="0"/>
              </a:rPr>
              <a:t>Aim to </a:t>
            </a:r>
            <a:r>
              <a:rPr lang="en-GB" altLang="en-US" sz="2600" b="1" kern="0" dirty="0">
                <a:cs typeface="Arial" panose="020B0604020202020204" pitchFamily="34" charset="0"/>
              </a:rPr>
              <a:t>code 6 patients across practice over 2-month baseline period</a:t>
            </a:r>
            <a:r>
              <a:rPr lang="en-GB" altLang="en-US" sz="2600" kern="0" dirty="0">
                <a:cs typeface="Arial" panose="020B0604020202020204" pitchFamily="34" charset="0"/>
              </a:rPr>
              <a:t>. No need to take consent. </a:t>
            </a:r>
          </a:p>
          <a:p>
            <a:pPr>
              <a:lnSpc>
                <a:spcPct val="80000"/>
              </a:lnSpc>
              <a:buClr>
                <a:srgbClr val="F4A591"/>
              </a:buClr>
              <a:buFontTx/>
              <a:buChar char="•"/>
              <a:defRPr/>
            </a:pPr>
            <a:endParaRPr lang="en-GB" altLang="en-US" sz="2000" kern="0" dirty="0">
              <a:cs typeface="Arial" panose="020B0604020202020204" pitchFamily="34" charset="0"/>
            </a:endParaRPr>
          </a:p>
          <a:p>
            <a:pPr>
              <a:buClr>
                <a:srgbClr val="F4A591"/>
              </a:buClr>
            </a:pPr>
            <a:endParaRPr lang="en-GB" sz="3200" dirty="0"/>
          </a:p>
          <a:p>
            <a:pPr marL="0" indent="0">
              <a:buNone/>
            </a:pPr>
            <a:endParaRPr lang="en-GB" dirty="0"/>
          </a:p>
          <a:p>
            <a:endParaRPr lang="en-GB" dirty="0"/>
          </a:p>
        </p:txBody>
      </p:sp>
      <p:sp>
        <p:nvSpPr>
          <p:cNvPr id="8" name="TextBox 7">
            <a:extLst>
              <a:ext uri="{FF2B5EF4-FFF2-40B4-BE49-F238E27FC236}">
                <a16:creationId xmlns:a16="http://schemas.microsoft.com/office/drawing/2014/main" id="{319A2A3F-4A2F-AD17-89EC-C6D149FBF404}"/>
              </a:ext>
            </a:extLst>
          </p:cNvPr>
          <p:cNvSpPr txBox="1"/>
          <p:nvPr/>
        </p:nvSpPr>
        <p:spPr>
          <a:xfrm>
            <a:off x="398251" y="323119"/>
            <a:ext cx="8919919" cy="523220"/>
          </a:xfrm>
          <a:prstGeom prst="rect">
            <a:avLst/>
          </a:prstGeom>
          <a:noFill/>
        </p:spPr>
        <p:txBody>
          <a:bodyPr wrap="square">
            <a:spAutoFit/>
          </a:bodyPr>
          <a:lstStyle/>
          <a:p>
            <a:pPr>
              <a:defRPr/>
            </a:pPr>
            <a:r>
              <a:rPr lang="en-US" sz="2800" b="1" u="sng" dirty="0">
                <a:solidFill>
                  <a:srgbClr val="054786"/>
                </a:solidFill>
                <a:uFill>
                  <a:solidFill>
                    <a:srgbClr val="F4A591"/>
                  </a:solidFill>
                </a:uFill>
                <a:latin typeface="Lato" panose="020F0502020204030203" pitchFamily="34" charset="0"/>
                <a:ea typeface="Lato" panose="020F0502020204030203" pitchFamily="34" charset="0"/>
                <a:cs typeface="Lato" panose="020F0502020204030203" pitchFamily="34" charset="0"/>
              </a:rPr>
              <a:t>Coding for SSNAP in Baseline Period</a:t>
            </a:r>
            <a:endParaRPr lang="en-GB" sz="2800" b="1" u="sng" dirty="0">
              <a:solidFill>
                <a:srgbClr val="054786"/>
              </a:solidFill>
              <a:uFill>
                <a:solidFill>
                  <a:srgbClr val="F4A591"/>
                </a:solidFill>
              </a:uFill>
              <a:latin typeface="Lato" panose="020F0502020204030203" pitchFamily="34" charset="0"/>
              <a:ea typeface="Lato" panose="020F0502020204030203" pitchFamily="34" charset="0"/>
              <a:cs typeface="Lato" panose="020F0502020204030203" pitchFamily="34" charset="0"/>
            </a:endParaRPr>
          </a:p>
        </p:txBody>
      </p:sp>
      <p:pic>
        <p:nvPicPr>
          <p:cNvPr id="1026" name="Picture 2">
            <a:extLst>
              <a:ext uri="{FF2B5EF4-FFF2-40B4-BE49-F238E27FC236}">
                <a16:creationId xmlns:a16="http://schemas.microsoft.com/office/drawing/2014/main" id="{F7C0499D-6962-E69F-1D24-2A09CF9D9F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40529" y="867236"/>
            <a:ext cx="5068769" cy="4347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udio 5">
            <a:extLst>
              <a:ext uri="{FF2B5EF4-FFF2-40B4-BE49-F238E27FC236}">
                <a16:creationId xmlns:a16="http://schemas.microsoft.com/office/drawing/2014/main" id="{CA290CEE-E6E1-05C7-8453-61C007CD73E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621517212"/>
      </p:ext>
    </p:extLst>
  </p:cSld>
  <p:clrMapOvr>
    <a:masterClrMapping/>
  </p:clrMapOvr>
  <mc:AlternateContent xmlns:mc="http://schemas.openxmlformats.org/markup-compatibility/2006" xmlns:p14="http://schemas.microsoft.com/office/powerpoint/2010/main">
    <mc:Choice Requires="p14">
      <p:transition spd="slow" p14:dur="2000" advTm="64917"/>
    </mc:Choice>
    <mc:Fallback xmlns="">
      <p:transition spd="slow" advTm="649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926AD-C974-71BA-9A67-D55020F0487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E84496C-FEC6-76AC-4ADD-3D59835C7F41}"/>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6A7622E8-6051-9841-AB7A-9B32FD57ABC7}"/>
              </a:ext>
            </a:extLst>
          </p:cNvPr>
          <p:cNvPicPr>
            <a:picLocks noChangeAspect="1"/>
          </p:cNvPicPr>
          <p:nvPr/>
        </p:nvPicPr>
        <p:blipFill>
          <a:blip r:embed="rId5"/>
          <a:stretch>
            <a:fillRect/>
          </a:stretch>
        </p:blipFill>
        <p:spPr>
          <a:xfrm>
            <a:off x="10876529" y="5769423"/>
            <a:ext cx="932769" cy="987638"/>
          </a:xfrm>
          <a:prstGeom prst="rect">
            <a:avLst/>
          </a:prstGeom>
        </p:spPr>
      </p:pic>
      <p:sp>
        <p:nvSpPr>
          <p:cNvPr id="5" name="Content Placeholder 2">
            <a:extLst>
              <a:ext uri="{FF2B5EF4-FFF2-40B4-BE49-F238E27FC236}">
                <a16:creationId xmlns:a16="http://schemas.microsoft.com/office/drawing/2014/main" id="{FB1735BD-BC55-654C-A27C-2FF2EE18D9A3}"/>
              </a:ext>
            </a:extLst>
          </p:cNvPr>
          <p:cNvSpPr>
            <a:spLocks noGrp="1"/>
          </p:cNvSpPr>
          <p:nvPr>
            <p:ph idx="1"/>
          </p:nvPr>
        </p:nvSpPr>
        <p:spPr>
          <a:xfrm>
            <a:off x="734558" y="1166767"/>
            <a:ext cx="6841899" cy="4134576"/>
          </a:xfrm>
        </p:spPr>
        <p:txBody>
          <a:bodyPr>
            <a:normAutofit/>
          </a:bodyPr>
          <a:lstStyle/>
          <a:p>
            <a:pPr marL="0" indent="0">
              <a:buClr>
                <a:srgbClr val="F4A591"/>
              </a:buClr>
              <a:buNone/>
            </a:pPr>
            <a:endParaRPr lang="en-GB" altLang="en-US" sz="2000" dirty="0">
              <a:cs typeface="Arial" panose="020B0604020202020204" pitchFamily="34" charset="0"/>
            </a:endParaRPr>
          </a:p>
          <a:p>
            <a:pPr>
              <a:buClr>
                <a:srgbClr val="F4A591"/>
              </a:buClr>
              <a:buFontTx/>
              <a:buChar char="•"/>
            </a:pPr>
            <a:r>
              <a:rPr lang="en-GB" altLang="en-US" sz="2000" dirty="0">
                <a:cs typeface="Arial" panose="020B0604020202020204" pitchFamily="34" charset="0"/>
              </a:rPr>
              <a:t>During this time, continue to code eligible patients for SSNAP inclusively, as in baseline. </a:t>
            </a:r>
          </a:p>
          <a:p>
            <a:pPr marL="0" indent="0">
              <a:buClr>
                <a:srgbClr val="F4A591"/>
              </a:buClr>
              <a:buNone/>
            </a:pPr>
            <a:endParaRPr lang="en-GB" altLang="en-US" sz="2000" dirty="0">
              <a:cs typeface="Arial" panose="020B0604020202020204" pitchFamily="34" charset="0"/>
            </a:endParaRPr>
          </a:p>
          <a:p>
            <a:pPr>
              <a:buClr>
                <a:srgbClr val="F4A591"/>
              </a:buClr>
              <a:buFontTx/>
              <a:buChar char="•"/>
            </a:pPr>
            <a:r>
              <a:rPr lang="en-GB" altLang="en-US" sz="2000" dirty="0">
                <a:cs typeface="Arial" panose="020B0604020202020204" pitchFamily="34" charset="0"/>
              </a:rPr>
              <a:t>Aim to code </a:t>
            </a:r>
            <a:r>
              <a:rPr lang="en-GB" altLang="en-US" sz="2000" b="1" dirty="0">
                <a:cs typeface="Arial" panose="020B0604020202020204" pitchFamily="34" charset="0"/>
              </a:rPr>
              <a:t>20 patients for SSNAP across practice over 9-month intervention period</a:t>
            </a:r>
            <a:r>
              <a:rPr lang="en-GB" altLang="en-US" sz="2000" dirty="0">
                <a:cs typeface="Arial" panose="020B0604020202020204" pitchFamily="34" charset="0"/>
              </a:rPr>
              <a:t>. </a:t>
            </a:r>
          </a:p>
          <a:p>
            <a:pPr marL="0" indent="0">
              <a:buClr>
                <a:srgbClr val="F4A591"/>
              </a:buClr>
              <a:buNone/>
            </a:pPr>
            <a:endParaRPr lang="en-GB" altLang="en-US" sz="2000" dirty="0">
              <a:cs typeface="Arial" panose="020B0604020202020204" pitchFamily="34" charset="0"/>
            </a:endParaRPr>
          </a:p>
          <a:p>
            <a:pPr>
              <a:buClr>
                <a:srgbClr val="F4A591"/>
              </a:buClr>
              <a:buFontTx/>
              <a:buChar char="•"/>
            </a:pPr>
            <a:r>
              <a:rPr lang="en-GB" altLang="en-US" sz="2000" dirty="0">
                <a:cs typeface="Arial" panose="020B0604020202020204" pitchFamily="34" charset="0"/>
              </a:rPr>
              <a:t>No need to take consent. </a:t>
            </a:r>
            <a:endParaRPr lang="en-GB" altLang="en-US" sz="2000" dirty="0"/>
          </a:p>
          <a:p>
            <a:pPr>
              <a:buClr>
                <a:srgbClr val="F4A591"/>
              </a:buClr>
            </a:pPr>
            <a:endParaRPr lang="en-GB" dirty="0"/>
          </a:p>
          <a:p>
            <a:pPr>
              <a:buClr>
                <a:srgbClr val="F4A591"/>
              </a:buClr>
            </a:pPr>
            <a:endParaRPr lang="en-GB" sz="3200" dirty="0"/>
          </a:p>
          <a:p>
            <a:pPr marL="0" indent="0">
              <a:buNone/>
            </a:pPr>
            <a:endParaRPr lang="en-GB" dirty="0"/>
          </a:p>
          <a:p>
            <a:endParaRPr lang="en-GB" dirty="0"/>
          </a:p>
        </p:txBody>
      </p:sp>
      <p:sp>
        <p:nvSpPr>
          <p:cNvPr id="8" name="TextBox 7">
            <a:extLst>
              <a:ext uri="{FF2B5EF4-FFF2-40B4-BE49-F238E27FC236}">
                <a16:creationId xmlns:a16="http://schemas.microsoft.com/office/drawing/2014/main" id="{8455C63F-7AAD-775A-48B6-007DCEFF8824}"/>
              </a:ext>
            </a:extLst>
          </p:cNvPr>
          <p:cNvSpPr txBox="1"/>
          <p:nvPr/>
        </p:nvSpPr>
        <p:spPr>
          <a:xfrm>
            <a:off x="710179" y="287715"/>
            <a:ext cx="7069349" cy="523220"/>
          </a:xfrm>
          <a:prstGeom prst="rect">
            <a:avLst/>
          </a:prstGeom>
          <a:noFill/>
        </p:spPr>
        <p:txBody>
          <a:bodyPr wrap="square">
            <a:spAutoFit/>
          </a:bodyPr>
          <a:lstStyle/>
          <a:p>
            <a:pPr>
              <a:defRPr/>
            </a:pPr>
            <a:r>
              <a:rPr lang="en-US" sz="2800" b="1" u="sng" dirty="0">
                <a:solidFill>
                  <a:srgbClr val="054786"/>
                </a:solidFill>
                <a:uFill>
                  <a:solidFill>
                    <a:srgbClr val="F4A591"/>
                  </a:solidFill>
                </a:uFill>
                <a:ea typeface="Calibri" panose="020F0502020204030204" pitchFamily="34" charset="0"/>
              </a:rPr>
              <a:t>Coding for SSNAP in Intervention Period</a:t>
            </a:r>
            <a:endParaRPr lang="en-GB" sz="2800" b="1" u="sng" dirty="0">
              <a:solidFill>
                <a:srgbClr val="054786"/>
              </a:solidFill>
              <a:uFill>
                <a:solidFill>
                  <a:srgbClr val="F4A591"/>
                </a:solidFill>
              </a:uFill>
            </a:endParaRPr>
          </a:p>
        </p:txBody>
      </p:sp>
      <p:pic>
        <p:nvPicPr>
          <p:cNvPr id="4" name="Picture 3">
            <a:extLst>
              <a:ext uri="{FF2B5EF4-FFF2-40B4-BE49-F238E27FC236}">
                <a16:creationId xmlns:a16="http://schemas.microsoft.com/office/drawing/2014/main" id="{1EB80235-1150-6123-CB59-24497885DC07}"/>
              </a:ext>
            </a:extLst>
          </p:cNvPr>
          <p:cNvPicPr>
            <a:picLocks noChangeAspect="1"/>
          </p:cNvPicPr>
          <p:nvPr/>
        </p:nvPicPr>
        <p:blipFill>
          <a:blip r:embed="rId6"/>
          <a:stretch>
            <a:fillRect/>
          </a:stretch>
        </p:blipFill>
        <p:spPr>
          <a:xfrm>
            <a:off x="7924690" y="1166767"/>
            <a:ext cx="3069880" cy="3775347"/>
          </a:xfrm>
          <a:prstGeom prst="rect">
            <a:avLst/>
          </a:prstGeom>
        </p:spPr>
      </p:pic>
      <p:pic>
        <p:nvPicPr>
          <p:cNvPr id="7" name="Audio 6">
            <a:extLst>
              <a:ext uri="{FF2B5EF4-FFF2-40B4-BE49-F238E27FC236}">
                <a16:creationId xmlns:a16="http://schemas.microsoft.com/office/drawing/2014/main" id="{7F234259-581F-BCB1-10E5-44932598D3C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880830301"/>
      </p:ext>
    </p:extLst>
  </p:cSld>
  <p:clrMapOvr>
    <a:masterClrMapping/>
  </p:clrMapOvr>
  <mc:AlternateContent xmlns:mc="http://schemas.openxmlformats.org/markup-compatibility/2006" xmlns:p14="http://schemas.microsoft.com/office/powerpoint/2010/main">
    <mc:Choice Requires="p14">
      <p:transition spd="slow" p14:dur="2000" advTm="30416"/>
    </mc:Choice>
    <mc:Fallback xmlns="">
      <p:transition spd="slow" advTm="304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DB27B-285B-5DF3-A6DE-FB8AB7A0FFB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F8C7223-75F2-F123-D617-01AC5ED8E4FA}"/>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2204871-510F-7763-DFAD-DC22E4196C30}"/>
              </a:ext>
            </a:extLst>
          </p:cNvPr>
          <p:cNvPicPr>
            <a:picLocks noChangeAspect="1"/>
          </p:cNvPicPr>
          <p:nvPr/>
        </p:nvPicPr>
        <p:blipFill>
          <a:blip r:embed="rId5"/>
          <a:stretch>
            <a:fillRect/>
          </a:stretch>
        </p:blipFill>
        <p:spPr>
          <a:xfrm>
            <a:off x="10876529" y="5769423"/>
            <a:ext cx="932769" cy="987638"/>
          </a:xfrm>
          <a:prstGeom prst="rect">
            <a:avLst/>
          </a:prstGeom>
        </p:spPr>
      </p:pic>
      <p:sp>
        <p:nvSpPr>
          <p:cNvPr id="5" name="Content Placeholder 2">
            <a:extLst>
              <a:ext uri="{FF2B5EF4-FFF2-40B4-BE49-F238E27FC236}">
                <a16:creationId xmlns:a16="http://schemas.microsoft.com/office/drawing/2014/main" id="{B418F8D6-FBED-EA7D-F76D-F0FC7F45D8AB}"/>
              </a:ext>
            </a:extLst>
          </p:cNvPr>
          <p:cNvSpPr>
            <a:spLocks noGrp="1"/>
          </p:cNvSpPr>
          <p:nvPr>
            <p:ph idx="1"/>
          </p:nvPr>
        </p:nvSpPr>
        <p:spPr>
          <a:xfrm>
            <a:off x="565029" y="1415137"/>
            <a:ext cx="7069349" cy="4354286"/>
          </a:xfrm>
        </p:spPr>
        <p:txBody>
          <a:bodyPr>
            <a:normAutofit/>
          </a:bodyPr>
          <a:lstStyle/>
          <a:p>
            <a:pPr>
              <a:buClr>
                <a:srgbClr val="F4A591"/>
              </a:buClr>
              <a:buFontTx/>
              <a:buChar char="•"/>
            </a:pPr>
            <a:r>
              <a:rPr lang="en-GB" altLang="en-US" sz="2000" dirty="0">
                <a:cs typeface="Arial" panose="020B0604020202020204" pitchFamily="34" charset="0"/>
              </a:rPr>
              <a:t>Around </a:t>
            </a:r>
            <a:r>
              <a:rPr lang="en-GB" altLang="en-US" sz="2000" b="1" dirty="0">
                <a:cs typeface="Arial" panose="020B0604020202020204" pitchFamily="34" charset="0"/>
              </a:rPr>
              <a:t>4 weeks </a:t>
            </a:r>
            <a:r>
              <a:rPr lang="en-GB" altLang="en-US" sz="2000" dirty="0">
                <a:cs typeface="Arial" panose="020B0604020202020204" pitchFamily="34" charset="0"/>
              </a:rPr>
              <a:t>after initial consultation, practices invite SSNAP-coded patients to complete </a:t>
            </a:r>
            <a:r>
              <a:rPr lang="en-GB" altLang="en-US" sz="2000" b="1" dirty="0">
                <a:cs typeface="Arial" panose="020B0604020202020204" pitchFamily="34" charset="0"/>
              </a:rPr>
              <a:t>consultation satisfaction questionnaire</a:t>
            </a:r>
            <a:r>
              <a:rPr lang="en-GB" altLang="en-US" sz="2000" dirty="0">
                <a:cs typeface="Arial" panose="020B0604020202020204" pitchFamily="34" charset="0"/>
              </a:rPr>
              <a:t> (online or post).</a:t>
            </a:r>
          </a:p>
          <a:p>
            <a:pPr marL="0" indent="0">
              <a:buClr>
                <a:srgbClr val="F4A591"/>
              </a:buClr>
              <a:buNone/>
            </a:pPr>
            <a:endParaRPr lang="en-GB" altLang="en-US" sz="2000" dirty="0">
              <a:cs typeface="Arial" panose="020B0604020202020204" pitchFamily="34" charset="0"/>
            </a:endParaRPr>
          </a:p>
          <a:p>
            <a:pPr>
              <a:buClr>
                <a:srgbClr val="F4A591"/>
              </a:buClr>
              <a:buFontTx/>
              <a:buChar char="•"/>
            </a:pPr>
            <a:r>
              <a:rPr lang="en-GB" altLang="en-US" sz="2000" dirty="0">
                <a:cs typeface="Arial" panose="020B0604020202020204" pitchFamily="34" charset="0"/>
              </a:rPr>
              <a:t>Research team will provide wording for mobile phone text, email or letter plus SAEs, paper patient information sheets &amp; questionnaires for patients without digital access.</a:t>
            </a:r>
          </a:p>
          <a:p>
            <a:pPr marL="0" indent="0">
              <a:buClr>
                <a:srgbClr val="F4A591"/>
              </a:buClr>
              <a:buNone/>
            </a:pPr>
            <a:endParaRPr lang="en-GB" altLang="en-US" sz="2000" dirty="0">
              <a:cs typeface="Arial" panose="020B0604020202020204" pitchFamily="34" charset="0"/>
            </a:endParaRPr>
          </a:p>
          <a:p>
            <a:pPr>
              <a:buClr>
                <a:srgbClr val="F4A591"/>
              </a:buClr>
              <a:buFontTx/>
              <a:buChar char="•"/>
            </a:pPr>
            <a:r>
              <a:rPr lang="en-GB" altLang="en-US" sz="2000" dirty="0">
                <a:cs typeface="Arial" panose="020B0604020202020204" pitchFamily="34" charset="0"/>
              </a:rPr>
              <a:t>Search for these patients monthly using “Preventive monitoring” (Xa97Q) or ICB can provide monthly report which shows all SSNAP-coded patients in last 4 weeks. </a:t>
            </a:r>
          </a:p>
          <a:p>
            <a:pPr>
              <a:buClr>
                <a:srgbClr val="F4A591"/>
              </a:buClr>
            </a:pPr>
            <a:endParaRPr lang="en-GB" dirty="0"/>
          </a:p>
          <a:p>
            <a:pPr>
              <a:buClr>
                <a:srgbClr val="F4A591"/>
              </a:buClr>
            </a:pPr>
            <a:endParaRPr lang="en-GB" sz="3200" dirty="0"/>
          </a:p>
          <a:p>
            <a:pPr marL="0" indent="0">
              <a:buNone/>
            </a:pPr>
            <a:endParaRPr lang="en-GB" dirty="0"/>
          </a:p>
          <a:p>
            <a:endParaRPr lang="en-GB" dirty="0"/>
          </a:p>
        </p:txBody>
      </p:sp>
      <p:sp>
        <p:nvSpPr>
          <p:cNvPr id="8" name="TextBox 7">
            <a:extLst>
              <a:ext uri="{FF2B5EF4-FFF2-40B4-BE49-F238E27FC236}">
                <a16:creationId xmlns:a16="http://schemas.microsoft.com/office/drawing/2014/main" id="{DFFB992A-8AA7-5A1A-1AA4-072E8B51483A}"/>
              </a:ext>
            </a:extLst>
          </p:cNvPr>
          <p:cNvSpPr txBox="1"/>
          <p:nvPr/>
        </p:nvSpPr>
        <p:spPr>
          <a:xfrm>
            <a:off x="710179" y="100939"/>
            <a:ext cx="7069349" cy="954107"/>
          </a:xfrm>
          <a:prstGeom prst="rect">
            <a:avLst/>
          </a:prstGeom>
          <a:noFill/>
        </p:spPr>
        <p:txBody>
          <a:bodyPr wrap="square">
            <a:spAutoFit/>
          </a:bodyPr>
          <a:lstStyle/>
          <a:p>
            <a:pPr>
              <a:defRPr/>
            </a:pPr>
            <a:r>
              <a:rPr lang="en-GB" sz="2800" b="1" u="sng" dirty="0">
                <a:solidFill>
                  <a:srgbClr val="054786"/>
                </a:solidFill>
                <a:uFill>
                  <a:solidFill>
                    <a:srgbClr val="F4A591"/>
                  </a:solidFill>
                </a:uFill>
              </a:rPr>
              <a:t>Inviting patients to complete a questionnaire</a:t>
            </a:r>
          </a:p>
        </p:txBody>
      </p:sp>
      <p:pic>
        <p:nvPicPr>
          <p:cNvPr id="6" name="Picture 5">
            <a:extLst>
              <a:ext uri="{FF2B5EF4-FFF2-40B4-BE49-F238E27FC236}">
                <a16:creationId xmlns:a16="http://schemas.microsoft.com/office/drawing/2014/main" id="{4B59B4AA-CD0C-C103-33FA-7D8D6F7C375D}"/>
              </a:ext>
            </a:extLst>
          </p:cNvPr>
          <p:cNvPicPr>
            <a:picLocks noChangeAspect="1"/>
          </p:cNvPicPr>
          <p:nvPr/>
        </p:nvPicPr>
        <p:blipFill>
          <a:blip r:embed="rId6"/>
          <a:stretch>
            <a:fillRect/>
          </a:stretch>
        </p:blipFill>
        <p:spPr>
          <a:xfrm>
            <a:off x="8425825" y="960711"/>
            <a:ext cx="3301724" cy="3905203"/>
          </a:xfrm>
          <a:prstGeom prst="rect">
            <a:avLst/>
          </a:prstGeom>
        </p:spPr>
      </p:pic>
      <p:pic>
        <p:nvPicPr>
          <p:cNvPr id="7" name="Audio 6">
            <a:extLst>
              <a:ext uri="{FF2B5EF4-FFF2-40B4-BE49-F238E27FC236}">
                <a16:creationId xmlns:a16="http://schemas.microsoft.com/office/drawing/2014/main" id="{F404EA53-2B83-3F5B-0EA1-BBE1AAE1AED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444608288"/>
      </p:ext>
    </p:extLst>
  </p:cSld>
  <p:clrMapOvr>
    <a:masterClrMapping/>
  </p:clrMapOvr>
  <mc:AlternateContent xmlns:mc="http://schemas.openxmlformats.org/markup-compatibility/2006" xmlns:p14="http://schemas.microsoft.com/office/powerpoint/2010/main">
    <mc:Choice Requires="p14">
      <p:transition spd="slow" p14:dur="2000" advTm="56364"/>
    </mc:Choice>
    <mc:Fallback xmlns="">
      <p:transition spd="slow" advTm="563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2F9DF-651D-6347-2932-5FED6B2E67B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74E8653-7BC9-7370-2FCD-10A22C0B5EB0}"/>
              </a:ext>
            </a:extLst>
          </p:cNvPr>
          <p:cNvSpPr>
            <a:spLocks noGrp="1"/>
          </p:cNvSpPr>
          <p:nvPr>
            <p:ph type="ctrTitle"/>
          </p:nvPr>
        </p:nvSpPr>
        <p:spPr>
          <a:xfrm>
            <a:off x="1524000" y="4149766"/>
            <a:ext cx="9144000" cy="2387600"/>
          </a:xfrm>
        </p:spPr>
        <p:txBody>
          <a:bodyPr>
            <a:normAutofit fontScale="90000"/>
          </a:bodyPr>
          <a:lstStyle/>
          <a:p>
            <a:r>
              <a:rPr lang="en-GB" sz="8000" dirty="0"/>
              <a:t>Support &amp; Further Information</a:t>
            </a:r>
            <a:br>
              <a:rPr lang="en-GB" sz="8000" dirty="0"/>
            </a:br>
            <a:br>
              <a:rPr lang="en-GB" sz="8000" dirty="0"/>
            </a:br>
            <a:br>
              <a:rPr lang="en-GB" sz="4900" dirty="0"/>
            </a:br>
            <a:br>
              <a:rPr lang="en-GB" dirty="0"/>
            </a:br>
            <a:endParaRPr lang="en-GB" dirty="0"/>
          </a:p>
        </p:txBody>
      </p:sp>
      <p:sp>
        <p:nvSpPr>
          <p:cNvPr id="6" name="Rectangle: Rounded Corners 5">
            <a:extLst>
              <a:ext uri="{FF2B5EF4-FFF2-40B4-BE49-F238E27FC236}">
                <a16:creationId xmlns:a16="http://schemas.microsoft.com/office/drawing/2014/main" id="{F38CC67F-B3AB-ECF6-84E1-D06693332C3E}"/>
              </a:ext>
            </a:extLst>
          </p:cNvPr>
          <p:cNvSpPr/>
          <p:nvPr/>
        </p:nvSpPr>
        <p:spPr>
          <a:xfrm>
            <a:off x="7825839" y="320634"/>
            <a:ext cx="4037610" cy="878774"/>
          </a:xfrm>
          <a:prstGeom prst="roundRect">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Audio 3">
            <a:extLst>
              <a:ext uri="{FF2B5EF4-FFF2-40B4-BE49-F238E27FC236}">
                <a16:creationId xmlns:a16="http://schemas.microsoft.com/office/drawing/2014/main" id="{1DCBCF95-B57D-37A5-EBC6-F36A7E43FD0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775855089"/>
      </p:ext>
    </p:extLst>
  </p:cSld>
  <p:clrMapOvr>
    <a:masterClrMapping/>
  </p:clrMapOvr>
  <mc:AlternateContent xmlns:mc="http://schemas.openxmlformats.org/markup-compatibility/2006" xmlns:p14="http://schemas.microsoft.com/office/powerpoint/2010/main">
    <mc:Choice Requires="p14">
      <p:transition spd="slow" p14:dur="2000" advTm="4410"/>
    </mc:Choice>
    <mc:Fallback xmlns="">
      <p:transition spd="slow" advTm="44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D7EEC-263F-45DA-E624-5973AF3E07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3B8B09-60B7-AD0D-1297-F2B9BEA088A8}"/>
              </a:ext>
            </a:extLst>
          </p:cNvPr>
          <p:cNvSpPr>
            <a:spLocks noGrp="1"/>
          </p:cNvSpPr>
          <p:nvPr>
            <p:ph type="title"/>
          </p:nvPr>
        </p:nvSpPr>
        <p:spPr>
          <a:xfrm>
            <a:off x="398252" y="296763"/>
            <a:ext cx="10515600" cy="865467"/>
          </a:xfrm>
        </p:spPr>
        <p:txBody>
          <a:bodyPr>
            <a:normAutofit/>
          </a:bodyPr>
          <a:lstStyle/>
          <a:p>
            <a:r>
              <a:rPr lang="en-GB" u="sng" dirty="0">
                <a:uFill>
                  <a:solidFill>
                    <a:srgbClr val="F4A591"/>
                  </a:solidFill>
                </a:uFill>
              </a:rPr>
              <a:t>Further Guidance</a:t>
            </a:r>
          </a:p>
        </p:txBody>
      </p:sp>
      <p:sp>
        <p:nvSpPr>
          <p:cNvPr id="3" name="Content Placeholder 2">
            <a:extLst>
              <a:ext uri="{FF2B5EF4-FFF2-40B4-BE49-F238E27FC236}">
                <a16:creationId xmlns:a16="http://schemas.microsoft.com/office/drawing/2014/main" id="{D54EB7AE-50D3-B500-765B-A558474F4240}"/>
              </a:ext>
            </a:extLst>
          </p:cNvPr>
          <p:cNvSpPr>
            <a:spLocks noGrp="1"/>
          </p:cNvSpPr>
          <p:nvPr>
            <p:ph idx="1"/>
          </p:nvPr>
        </p:nvSpPr>
        <p:spPr>
          <a:xfrm>
            <a:off x="213195" y="1428750"/>
            <a:ext cx="6092355" cy="4267020"/>
          </a:xfrm>
        </p:spPr>
        <p:txBody>
          <a:bodyPr>
            <a:normAutofit/>
          </a:bodyPr>
          <a:lstStyle/>
          <a:p>
            <a:pPr>
              <a:lnSpc>
                <a:spcPct val="110000"/>
              </a:lnSpc>
              <a:buClr>
                <a:srgbClr val="F4A591"/>
              </a:buClr>
            </a:pPr>
            <a:r>
              <a:rPr lang="en-GB" sz="2000" dirty="0"/>
              <a:t>Further information about SSNAP study – including copy of these slides - will be available online. </a:t>
            </a:r>
          </a:p>
          <a:p>
            <a:pPr>
              <a:lnSpc>
                <a:spcPct val="110000"/>
              </a:lnSpc>
              <a:buClr>
                <a:srgbClr val="F4A591"/>
              </a:buClr>
            </a:pPr>
            <a:r>
              <a:rPr lang="en-GB" sz="2000" b="1" dirty="0"/>
              <a:t>Dr Hannah Gregson</a:t>
            </a:r>
            <a:r>
              <a:rPr lang="en-GB" sz="2000" dirty="0"/>
              <a:t>, Research Fellow: Hannah.Gregson@bthft.nhs.uk</a:t>
            </a:r>
          </a:p>
          <a:p>
            <a:pPr>
              <a:lnSpc>
                <a:spcPct val="110000"/>
              </a:lnSpc>
              <a:buClr>
                <a:srgbClr val="F4A591"/>
              </a:buClr>
            </a:pPr>
            <a:r>
              <a:rPr lang="en-GB" sz="2000" b="1" dirty="0"/>
              <a:t>Dr Lynn McVey</a:t>
            </a:r>
            <a:r>
              <a:rPr lang="en-GB" sz="2000" dirty="0"/>
              <a:t>, Chief Investigator: Lynn.McVey@bthft.nhs.uk </a:t>
            </a:r>
          </a:p>
          <a:p>
            <a:pPr marL="0" indent="0">
              <a:buNone/>
            </a:pPr>
            <a:endParaRPr lang="en-GB" sz="2000" dirty="0"/>
          </a:p>
          <a:p>
            <a:endParaRPr lang="en-GB" dirty="0"/>
          </a:p>
        </p:txBody>
      </p:sp>
      <p:pic>
        <p:nvPicPr>
          <p:cNvPr id="4" name="Picture 3">
            <a:extLst>
              <a:ext uri="{FF2B5EF4-FFF2-40B4-BE49-F238E27FC236}">
                <a16:creationId xmlns:a16="http://schemas.microsoft.com/office/drawing/2014/main" id="{7C569132-4536-CE5C-2744-6A6BE696C35A}"/>
              </a:ext>
            </a:extLst>
          </p:cNvPr>
          <p:cNvPicPr>
            <a:picLocks noChangeAspect="1"/>
          </p:cNvPicPr>
          <p:nvPr/>
        </p:nvPicPr>
        <p:blipFill>
          <a:blip r:embed="rId5"/>
          <a:stretch>
            <a:fillRect/>
          </a:stretch>
        </p:blipFill>
        <p:spPr>
          <a:xfrm>
            <a:off x="6490607" y="1428750"/>
            <a:ext cx="4932589" cy="3171609"/>
          </a:xfrm>
          <a:prstGeom prst="rect">
            <a:avLst/>
          </a:prstGeom>
        </p:spPr>
      </p:pic>
      <p:sp>
        <p:nvSpPr>
          <p:cNvPr id="5" name="Rectangle: Rounded Corners 4">
            <a:extLst>
              <a:ext uri="{FF2B5EF4-FFF2-40B4-BE49-F238E27FC236}">
                <a16:creationId xmlns:a16="http://schemas.microsoft.com/office/drawing/2014/main" id="{48003533-B515-F6AD-2DC5-005E01A9073A}"/>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8D2650C7-C7FE-F15A-DFDA-7C6E5A4936B6}"/>
              </a:ext>
            </a:extLst>
          </p:cNvPr>
          <p:cNvPicPr>
            <a:picLocks noChangeAspect="1"/>
          </p:cNvPicPr>
          <p:nvPr/>
        </p:nvPicPr>
        <p:blipFill>
          <a:blip r:embed="rId6"/>
          <a:stretch>
            <a:fillRect/>
          </a:stretch>
        </p:blipFill>
        <p:spPr>
          <a:xfrm>
            <a:off x="10883282" y="5769423"/>
            <a:ext cx="929697" cy="987638"/>
          </a:xfrm>
          <a:prstGeom prst="rect">
            <a:avLst/>
          </a:prstGeom>
        </p:spPr>
      </p:pic>
      <p:pic>
        <p:nvPicPr>
          <p:cNvPr id="8" name="Audio 7">
            <a:extLst>
              <a:ext uri="{FF2B5EF4-FFF2-40B4-BE49-F238E27FC236}">
                <a16:creationId xmlns:a16="http://schemas.microsoft.com/office/drawing/2014/main" id="{AE5FD80A-3930-F24A-62F2-A563E11A12A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777456678"/>
      </p:ext>
    </p:extLst>
  </p:cSld>
  <p:clrMapOvr>
    <a:masterClrMapping/>
  </p:clrMapOvr>
  <mc:AlternateContent xmlns:mc="http://schemas.openxmlformats.org/markup-compatibility/2006" xmlns:p14="http://schemas.microsoft.com/office/powerpoint/2010/main">
    <mc:Choice Requires="p14">
      <p:transition spd="slow" p14:dur="2000" advTm="35548"/>
    </mc:Choice>
    <mc:Fallback xmlns="">
      <p:transition spd="slow" advTm="355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8CF1C-71B1-36F4-DB7B-67899665F52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27987BD-49AB-FB5F-525E-211E98470F2D}"/>
              </a:ext>
            </a:extLst>
          </p:cNvPr>
          <p:cNvSpPr>
            <a:spLocks noGrp="1"/>
          </p:cNvSpPr>
          <p:nvPr>
            <p:ph type="ctrTitle"/>
          </p:nvPr>
        </p:nvSpPr>
        <p:spPr>
          <a:xfrm>
            <a:off x="1654629" y="4149766"/>
            <a:ext cx="9144000" cy="2387600"/>
          </a:xfrm>
        </p:spPr>
        <p:txBody>
          <a:bodyPr>
            <a:normAutofit fontScale="90000"/>
          </a:bodyPr>
          <a:lstStyle/>
          <a:p>
            <a:r>
              <a:rPr lang="en-GB" sz="2200" dirty="0">
                <a:latin typeface="Lato" panose="020F0502020204030203" pitchFamily="34" charset="0"/>
                <a:ea typeface="Lato" panose="020F0502020204030203" pitchFamily="34" charset="0"/>
                <a:cs typeface="Lato" panose="020F0502020204030203" pitchFamily="34" charset="0"/>
              </a:rPr>
              <a:t>Support &amp; Further Information</a:t>
            </a:r>
            <a:br>
              <a:rPr lang="en-GB" sz="2200" dirty="0">
                <a:latin typeface="Lato" panose="020F0502020204030203" pitchFamily="34" charset="0"/>
                <a:ea typeface="Lato" panose="020F0502020204030203" pitchFamily="34" charset="0"/>
                <a:cs typeface="Lato" panose="020F0502020204030203" pitchFamily="34" charset="0"/>
              </a:rPr>
            </a:br>
            <a:r>
              <a:rPr lang="en-GB" sz="2200" dirty="0">
                <a:latin typeface="Lato" panose="020F0502020204030203" pitchFamily="34" charset="0"/>
                <a:ea typeface="Lato" panose="020F0502020204030203" pitchFamily="34" charset="0"/>
                <a:cs typeface="Lato" panose="020F0502020204030203" pitchFamily="34" charset="0"/>
              </a:rPr>
              <a:t>This study is funded by the National Institute for Health and Care Research (NIHR) [Research for Patient Benefit (NIHR208819)]. The views expressed are those of the author(s) and not necessarily those of the NIHR or the Department of Health and Social Care.</a:t>
            </a:r>
            <a:br>
              <a:rPr lang="en-GB" sz="2200" dirty="0">
                <a:latin typeface="Lato" panose="020F0502020204030203" pitchFamily="34" charset="0"/>
                <a:ea typeface="Lato" panose="020F0502020204030203" pitchFamily="34" charset="0"/>
                <a:cs typeface="Lato" panose="020F0502020204030203" pitchFamily="34" charset="0"/>
              </a:rPr>
            </a:br>
            <a:br>
              <a:rPr lang="en-GB" sz="2200" dirty="0">
                <a:latin typeface="Lato" panose="020F0502020204030203" pitchFamily="34" charset="0"/>
                <a:ea typeface="Lato" panose="020F0502020204030203" pitchFamily="34" charset="0"/>
                <a:cs typeface="Lato" panose="020F0502020204030203" pitchFamily="34" charset="0"/>
              </a:rPr>
            </a:br>
            <a:r>
              <a:rPr lang="en-GB" sz="2200" dirty="0">
                <a:latin typeface="Lato" panose="020F0502020204030203" pitchFamily="34" charset="0"/>
                <a:ea typeface="Lato" panose="020F0502020204030203" pitchFamily="34" charset="0"/>
                <a:cs typeface="Lato" panose="020F0502020204030203" pitchFamily="34" charset="0"/>
              </a:rPr>
              <a:t>We’d also like to acknowledge the colleagues, NHS staff, patients and members of the public who have contributed to co-development of the SSNAP tool and of this study. </a:t>
            </a:r>
            <a:br>
              <a:rPr lang="en-GB" sz="8000" dirty="0"/>
            </a:br>
            <a:br>
              <a:rPr lang="en-GB" sz="4900" dirty="0"/>
            </a:br>
            <a:br>
              <a:rPr lang="en-GB" dirty="0"/>
            </a:br>
            <a:endParaRPr lang="en-GB" dirty="0"/>
          </a:p>
        </p:txBody>
      </p:sp>
      <p:sp>
        <p:nvSpPr>
          <p:cNvPr id="6" name="Rectangle: Rounded Corners 5">
            <a:extLst>
              <a:ext uri="{FF2B5EF4-FFF2-40B4-BE49-F238E27FC236}">
                <a16:creationId xmlns:a16="http://schemas.microsoft.com/office/drawing/2014/main" id="{613A3111-D5D5-8A15-4E25-AF5375973092}"/>
              </a:ext>
            </a:extLst>
          </p:cNvPr>
          <p:cNvSpPr/>
          <p:nvPr/>
        </p:nvSpPr>
        <p:spPr>
          <a:xfrm>
            <a:off x="7825839" y="320634"/>
            <a:ext cx="4037610" cy="878774"/>
          </a:xfrm>
          <a:prstGeom prst="roundRect">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E3B83FA-7417-673E-F1BA-CC9524824A41}"/>
              </a:ext>
            </a:extLst>
          </p:cNvPr>
          <p:cNvSpPr txBox="1"/>
          <p:nvPr/>
        </p:nvSpPr>
        <p:spPr>
          <a:xfrm>
            <a:off x="1730829" y="1700349"/>
            <a:ext cx="8991600" cy="1200329"/>
          </a:xfrm>
          <a:prstGeom prst="rect">
            <a:avLst/>
          </a:prstGeom>
          <a:noFill/>
        </p:spPr>
        <p:txBody>
          <a:bodyPr wrap="square">
            <a:spAutoFit/>
          </a:bodyPr>
          <a:lstStyle/>
          <a:p>
            <a:r>
              <a:rPr lang="en-GB" sz="7200" b="1" dirty="0">
                <a:solidFill>
                  <a:schemeClr val="bg1"/>
                </a:solidFill>
              </a:rPr>
              <a:t>Acknowledgements</a:t>
            </a:r>
            <a:r>
              <a:rPr lang="en-GB" dirty="0"/>
              <a:t> </a:t>
            </a:r>
          </a:p>
        </p:txBody>
      </p:sp>
      <p:pic>
        <p:nvPicPr>
          <p:cNvPr id="4" name="Audio 3">
            <a:extLst>
              <a:ext uri="{FF2B5EF4-FFF2-40B4-BE49-F238E27FC236}">
                <a16:creationId xmlns:a16="http://schemas.microsoft.com/office/drawing/2014/main" id="{30D679F7-CFD7-2829-6FC0-19EB1BFAF44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713708682"/>
      </p:ext>
    </p:extLst>
  </p:cSld>
  <p:clrMapOvr>
    <a:masterClrMapping/>
  </p:clrMapOvr>
  <mc:AlternateContent xmlns:mc="http://schemas.openxmlformats.org/markup-compatibility/2006" xmlns:p14="http://schemas.microsoft.com/office/powerpoint/2010/main">
    <mc:Choice Requires="p14">
      <p:transition spd="slow" p14:dur="2000" advTm="28585"/>
    </mc:Choice>
    <mc:Fallback xmlns="">
      <p:transition spd="slow" advTm="285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BA3CF-4ABE-1099-8316-77DD235E2CC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8F84AED-6AD1-EF02-42E9-5382D482DDEC}"/>
              </a:ext>
            </a:extLst>
          </p:cNvPr>
          <p:cNvSpPr>
            <a:spLocks noGrp="1"/>
          </p:cNvSpPr>
          <p:nvPr>
            <p:ph type="ctrTitle"/>
          </p:nvPr>
        </p:nvSpPr>
        <p:spPr>
          <a:xfrm>
            <a:off x="1393371" y="2955966"/>
            <a:ext cx="9144000" cy="2387600"/>
          </a:xfrm>
        </p:spPr>
        <p:txBody>
          <a:bodyPr>
            <a:normAutofit fontScale="90000"/>
          </a:bodyPr>
          <a:lstStyle/>
          <a:p>
            <a:r>
              <a:rPr lang="en-GB" sz="8000" dirty="0"/>
              <a:t>Thank you!</a:t>
            </a:r>
            <a:br>
              <a:rPr lang="en-GB" sz="8000" dirty="0"/>
            </a:br>
            <a:br>
              <a:rPr lang="en-GB" sz="8000" dirty="0"/>
            </a:br>
            <a:br>
              <a:rPr lang="en-GB" sz="4900" dirty="0"/>
            </a:br>
            <a:br>
              <a:rPr lang="en-GB" dirty="0"/>
            </a:br>
            <a:endParaRPr lang="en-GB" dirty="0"/>
          </a:p>
        </p:txBody>
      </p:sp>
      <p:sp>
        <p:nvSpPr>
          <p:cNvPr id="6" name="Rectangle: Rounded Corners 5">
            <a:extLst>
              <a:ext uri="{FF2B5EF4-FFF2-40B4-BE49-F238E27FC236}">
                <a16:creationId xmlns:a16="http://schemas.microsoft.com/office/drawing/2014/main" id="{1B700AEA-187B-4E4A-B6C2-ADA0813EE05E}"/>
              </a:ext>
            </a:extLst>
          </p:cNvPr>
          <p:cNvSpPr/>
          <p:nvPr/>
        </p:nvSpPr>
        <p:spPr>
          <a:xfrm>
            <a:off x="7825839" y="320634"/>
            <a:ext cx="4037610" cy="878774"/>
          </a:xfrm>
          <a:prstGeom prst="roundRect">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CCDC184C-1822-BBFF-C79B-F2F6F7F98ECF}"/>
              </a:ext>
            </a:extLst>
          </p:cNvPr>
          <p:cNvSpPr/>
          <p:nvPr/>
        </p:nvSpPr>
        <p:spPr>
          <a:xfrm>
            <a:off x="5029199" y="3429000"/>
            <a:ext cx="2449287" cy="2476995"/>
          </a:xfrm>
          <a:prstGeom prst="ellipse">
            <a:avLst/>
          </a:prstGeom>
          <a:solidFill>
            <a:schemeClr val="bg1"/>
          </a:solidFill>
          <a:ln>
            <a:solidFill>
              <a:srgbClr val="F4A5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2805CFAB-48A2-4F5B-C86C-F61586F09DE8}"/>
              </a:ext>
            </a:extLst>
          </p:cNvPr>
          <p:cNvPicPr>
            <a:picLocks noChangeAspect="1"/>
          </p:cNvPicPr>
          <p:nvPr/>
        </p:nvPicPr>
        <p:blipFill>
          <a:blip r:embed="rId3"/>
          <a:stretch>
            <a:fillRect/>
          </a:stretch>
        </p:blipFill>
        <p:spPr>
          <a:xfrm>
            <a:off x="4792965" y="3172238"/>
            <a:ext cx="2994773" cy="3164689"/>
          </a:xfrm>
          <a:prstGeom prst="rect">
            <a:avLst/>
          </a:prstGeom>
        </p:spPr>
      </p:pic>
    </p:spTree>
    <p:extLst>
      <p:ext uri="{BB962C8B-B14F-4D97-AF65-F5344CB8AC3E}">
        <p14:creationId xmlns:p14="http://schemas.microsoft.com/office/powerpoint/2010/main" val="2615415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FB38A8D-6C09-8830-1B94-25D72515041D}"/>
              </a:ext>
            </a:extLst>
          </p:cNvPr>
          <p:cNvSpPr>
            <a:spLocks noGrp="1"/>
          </p:cNvSpPr>
          <p:nvPr>
            <p:ph idx="1"/>
          </p:nvPr>
        </p:nvSpPr>
        <p:spPr>
          <a:xfrm>
            <a:off x="838200" y="1535066"/>
            <a:ext cx="10515600" cy="2830106"/>
          </a:xfrm>
        </p:spPr>
        <p:txBody>
          <a:bodyPr/>
          <a:lstStyle/>
          <a:p>
            <a:pPr>
              <a:buClr>
                <a:srgbClr val="F4A591"/>
              </a:buClr>
            </a:pPr>
            <a:endParaRPr lang="en-GB" dirty="0"/>
          </a:p>
          <a:p>
            <a:pPr>
              <a:buClr>
                <a:srgbClr val="F4A591"/>
              </a:buClr>
            </a:pPr>
            <a:r>
              <a:rPr lang="en-GB" dirty="0"/>
              <a:t>Why is the research needed? </a:t>
            </a:r>
          </a:p>
          <a:p>
            <a:pPr>
              <a:buClr>
                <a:srgbClr val="F4A591"/>
              </a:buClr>
            </a:pPr>
            <a:r>
              <a:rPr lang="en-GB" dirty="0"/>
              <a:t>What will it involve? </a:t>
            </a:r>
          </a:p>
          <a:p>
            <a:pPr>
              <a:buClr>
                <a:srgbClr val="F4A591"/>
              </a:buClr>
            </a:pPr>
            <a:r>
              <a:rPr lang="en-GB" dirty="0"/>
              <a:t>Which patients are eligible? </a:t>
            </a:r>
          </a:p>
          <a:p>
            <a:pPr>
              <a:buClr>
                <a:srgbClr val="F4A591"/>
              </a:buClr>
            </a:pPr>
            <a:r>
              <a:rPr lang="en-GB" dirty="0"/>
              <a:t>Coding for SSNAP.</a:t>
            </a:r>
          </a:p>
          <a:p>
            <a:pPr marL="0" indent="0">
              <a:buNone/>
            </a:pPr>
            <a:endParaRPr lang="en-GB" dirty="0"/>
          </a:p>
        </p:txBody>
      </p:sp>
      <p:sp>
        <p:nvSpPr>
          <p:cNvPr id="7" name="Title 6">
            <a:extLst>
              <a:ext uri="{FF2B5EF4-FFF2-40B4-BE49-F238E27FC236}">
                <a16:creationId xmlns:a16="http://schemas.microsoft.com/office/drawing/2014/main" id="{F640F7D7-AF39-6ED9-BDE0-758F1F809F70}"/>
              </a:ext>
            </a:extLst>
          </p:cNvPr>
          <p:cNvSpPr>
            <a:spLocks noGrp="1"/>
          </p:cNvSpPr>
          <p:nvPr>
            <p:ph type="title"/>
          </p:nvPr>
        </p:nvSpPr>
        <p:spPr>
          <a:xfrm>
            <a:off x="838200" y="815553"/>
            <a:ext cx="10515600" cy="865467"/>
          </a:xfrm>
        </p:spPr>
        <p:txBody>
          <a:bodyPr/>
          <a:lstStyle/>
          <a:p>
            <a:r>
              <a:rPr lang="en-GB" u="sng" dirty="0">
                <a:uFill>
                  <a:solidFill>
                    <a:srgbClr val="F4A591"/>
                  </a:solidFill>
                </a:uFill>
              </a:rPr>
              <a:t>What we’ll cover today</a:t>
            </a:r>
          </a:p>
        </p:txBody>
      </p:sp>
      <p:sp>
        <p:nvSpPr>
          <p:cNvPr id="2" name="Rectangle: Rounded Corners 1">
            <a:extLst>
              <a:ext uri="{FF2B5EF4-FFF2-40B4-BE49-F238E27FC236}">
                <a16:creationId xmlns:a16="http://schemas.microsoft.com/office/drawing/2014/main" id="{67C0D917-86CC-0E1C-BA9C-1676CF972C1C}"/>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525D64FF-81AB-0103-4FE0-0941985F4BF3}"/>
              </a:ext>
            </a:extLst>
          </p:cNvPr>
          <p:cNvPicPr>
            <a:picLocks noChangeAspect="1"/>
          </p:cNvPicPr>
          <p:nvPr/>
        </p:nvPicPr>
        <p:blipFill>
          <a:blip r:embed="rId4"/>
          <a:stretch>
            <a:fillRect/>
          </a:stretch>
        </p:blipFill>
        <p:spPr>
          <a:xfrm>
            <a:off x="8425430" y="609052"/>
            <a:ext cx="2591025" cy="2341067"/>
          </a:xfrm>
          <a:prstGeom prst="rect">
            <a:avLst/>
          </a:prstGeom>
        </p:spPr>
      </p:pic>
      <p:pic>
        <p:nvPicPr>
          <p:cNvPr id="6" name="Picture 5">
            <a:extLst>
              <a:ext uri="{FF2B5EF4-FFF2-40B4-BE49-F238E27FC236}">
                <a16:creationId xmlns:a16="http://schemas.microsoft.com/office/drawing/2014/main" id="{3E88C267-25EB-B1DB-216A-C163BB4B0995}"/>
              </a:ext>
            </a:extLst>
          </p:cNvPr>
          <p:cNvPicPr>
            <a:picLocks noChangeAspect="1"/>
          </p:cNvPicPr>
          <p:nvPr/>
        </p:nvPicPr>
        <p:blipFill>
          <a:blip r:embed="rId5"/>
          <a:stretch>
            <a:fillRect/>
          </a:stretch>
        </p:blipFill>
        <p:spPr>
          <a:xfrm>
            <a:off x="10883282" y="5769423"/>
            <a:ext cx="929697" cy="987638"/>
          </a:xfrm>
          <a:prstGeom prst="rect">
            <a:avLst/>
          </a:prstGeom>
        </p:spPr>
      </p:pic>
      <p:pic>
        <p:nvPicPr>
          <p:cNvPr id="25" name="Audio 24">
            <a:extLst>
              <a:ext uri="{FF2B5EF4-FFF2-40B4-BE49-F238E27FC236}">
                <a16:creationId xmlns:a16="http://schemas.microsoft.com/office/drawing/2014/main" id="{AE8B299D-1A24-0278-F717-51CC89E12F9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023292259"/>
      </p:ext>
    </p:extLst>
  </p:cSld>
  <p:clrMapOvr>
    <a:masterClrMapping/>
  </p:clrMapOvr>
  <mc:AlternateContent xmlns:mc="http://schemas.openxmlformats.org/markup-compatibility/2006" xmlns:p14="http://schemas.microsoft.com/office/powerpoint/2010/main">
    <mc:Choice Requires="p14">
      <p:transition spd="slow" p14:dur="2000" advTm="48563"/>
    </mc:Choice>
    <mc:Fallback xmlns="">
      <p:transition spd="slow" advTm="485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B85D6-F006-0D95-D39A-98A1311310C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4859091-3CEB-2485-5C8D-83882089538C}"/>
              </a:ext>
            </a:extLst>
          </p:cNvPr>
          <p:cNvSpPr>
            <a:spLocks noGrp="1"/>
          </p:cNvSpPr>
          <p:nvPr>
            <p:ph type="ctrTitle"/>
          </p:nvPr>
        </p:nvSpPr>
        <p:spPr>
          <a:xfrm>
            <a:off x="1621971" y="2859314"/>
            <a:ext cx="9144000" cy="2387600"/>
          </a:xfrm>
        </p:spPr>
        <p:txBody>
          <a:bodyPr>
            <a:normAutofit fontScale="90000"/>
          </a:bodyPr>
          <a:lstStyle/>
          <a:p>
            <a:r>
              <a:rPr lang="en-GB" sz="7200" dirty="0"/>
              <a:t>Why is this research needed? </a:t>
            </a:r>
            <a:br>
              <a:rPr lang="en-GB" dirty="0"/>
            </a:br>
            <a:endParaRPr lang="en-GB" dirty="0"/>
          </a:p>
        </p:txBody>
      </p:sp>
      <p:sp>
        <p:nvSpPr>
          <p:cNvPr id="6" name="Rectangle: Rounded Corners 5">
            <a:extLst>
              <a:ext uri="{FF2B5EF4-FFF2-40B4-BE49-F238E27FC236}">
                <a16:creationId xmlns:a16="http://schemas.microsoft.com/office/drawing/2014/main" id="{288F4579-D8CE-FD44-AA2A-720BBCBB4F85}"/>
              </a:ext>
            </a:extLst>
          </p:cNvPr>
          <p:cNvSpPr/>
          <p:nvPr/>
        </p:nvSpPr>
        <p:spPr>
          <a:xfrm>
            <a:off x="7825839" y="320634"/>
            <a:ext cx="4037610" cy="878774"/>
          </a:xfrm>
          <a:prstGeom prst="roundRect">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Audio 13">
            <a:extLst>
              <a:ext uri="{FF2B5EF4-FFF2-40B4-BE49-F238E27FC236}">
                <a16:creationId xmlns:a16="http://schemas.microsoft.com/office/drawing/2014/main" id="{3F50DC15-BDE2-78B0-334F-4A821B9388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464218165"/>
      </p:ext>
    </p:extLst>
  </p:cSld>
  <p:clrMapOvr>
    <a:masterClrMapping/>
  </p:clrMapOvr>
  <mc:AlternateContent xmlns:mc="http://schemas.openxmlformats.org/markup-compatibility/2006" xmlns:p14="http://schemas.microsoft.com/office/powerpoint/2010/main">
    <mc:Choice Requires="p14">
      <p:transition spd="slow" p14:dur="2000" advTm="3969"/>
    </mc:Choice>
    <mc:Fallback xmlns="">
      <p:transition spd="slow" advTm="39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10380-B4D6-E670-8103-B7FB17DE8C3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D01AEEE-453F-A245-3F55-35F79343B71E}"/>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Content Placeholder 2">
            <a:extLst>
              <a:ext uri="{FF2B5EF4-FFF2-40B4-BE49-F238E27FC236}">
                <a16:creationId xmlns:a16="http://schemas.microsoft.com/office/drawing/2014/main" id="{76E5A325-049E-8211-B2C4-E4BFD3A92554}"/>
              </a:ext>
            </a:extLst>
          </p:cNvPr>
          <p:cNvSpPr>
            <a:spLocks noGrp="1"/>
          </p:cNvSpPr>
          <p:nvPr>
            <p:ph idx="1"/>
          </p:nvPr>
        </p:nvSpPr>
        <p:spPr>
          <a:xfrm>
            <a:off x="379021" y="989517"/>
            <a:ext cx="8216174" cy="4249233"/>
          </a:xfrm>
        </p:spPr>
        <p:txBody>
          <a:bodyPr>
            <a:normAutofit fontScale="92500" lnSpcReduction="20000"/>
          </a:bodyPr>
          <a:lstStyle/>
          <a:p>
            <a:pPr>
              <a:buClr>
                <a:srgbClr val="F4A591"/>
              </a:buClr>
            </a:pPr>
            <a:r>
              <a:rPr lang="en-GB" sz="2000" b="1" dirty="0"/>
              <a:t>Delayed diagnosis of cancer major cause of mortality.</a:t>
            </a:r>
          </a:p>
          <a:p>
            <a:pPr>
              <a:buClr>
                <a:srgbClr val="F4A591"/>
              </a:buClr>
            </a:pPr>
            <a:endParaRPr lang="en-GB" sz="2000" dirty="0"/>
          </a:p>
          <a:p>
            <a:pPr>
              <a:buClr>
                <a:srgbClr val="F4A591"/>
              </a:buClr>
            </a:pPr>
            <a:r>
              <a:rPr lang="en-GB" sz="2000" dirty="0"/>
              <a:t>Early-stage diagnosis across 13 most common cancers </a:t>
            </a:r>
            <a:r>
              <a:rPr lang="en-GB" sz="2000" b="1" dirty="0"/>
              <a:t>60% Sept 2025, </a:t>
            </a:r>
            <a:r>
              <a:rPr lang="en-GB" sz="2000" dirty="0"/>
              <a:t>around</a:t>
            </a:r>
            <a:r>
              <a:rPr lang="en-GB" sz="2000" b="1" dirty="0"/>
              <a:t> 58% in West Yorkshire</a:t>
            </a:r>
            <a:r>
              <a:rPr lang="en-GB" sz="2000" dirty="0"/>
              <a:t>, compared to target in NHS Long Term Plan to increase % cancers diagnosed early to </a:t>
            </a:r>
            <a:r>
              <a:rPr lang="en-GB" sz="2000" b="1" dirty="0"/>
              <a:t>75% by 2028</a:t>
            </a:r>
            <a:r>
              <a:rPr lang="en-GB" sz="2000" dirty="0"/>
              <a:t>.</a:t>
            </a:r>
          </a:p>
          <a:p>
            <a:pPr>
              <a:buClr>
                <a:srgbClr val="F4A591"/>
              </a:buClr>
            </a:pPr>
            <a:endParaRPr lang="en-GB" sz="2000" b="1" dirty="0"/>
          </a:p>
          <a:p>
            <a:pPr>
              <a:buClr>
                <a:srgbClr val="F4A591"/>
              </a:buClr>
            </a:pPr>
            <a:r>
              <a:rPr lang="en-GB" sz="2000" b="1" dirty="0"/>
              <a:t>Over three million referrals </a:t>
            </a:r>
            <a:r>
              <a:rPr lang="en-GB" sz="2000" dirty="0"/>
              <a:t>for investigation on urgent suspected cancer pathways from primary to secondary care over last year, doubled over last decade.</a:t>
            </a:r>
          </a:p>
          <a:p>
            <a:pPr>
              <a:buClr>
                <a:srgbClr val="F4A591"/>
              </a:buClr>
            </a:pPr>
            <a:endParaRPr lang="en-GB" sz="2000" b="1" dirty="0"/>
          </a:p>
          <a:p>
            <a:pPr>
              <a:buClr>
                <a:srgbClr val="F4A591"/>
              </a:buClr>
            </a:pPr>
            <a:r>
              <a:rPr lang="en-GB" sz="2000" dirty="0"/>
              <a:t>Safety-netting provides a valuable tool but vulnerable </a:t>
            </a:r>
            <a:r>
              <a:rPr lang="en-GB" sz="2000" b="1" dirty="0"/>
              <a:t>to delay, misunderstanding, varying levels of patient engagement. </a:t>
            </a:r>
            <a:r>
              <a:rPr lang="en-GB" sz="2000" dirty="0"/>
              <a:t>E.g. recent review of general practice indemnity claims found safety-net instructions often lacked detail, contributing to poor monitoring and follow up of symptoms. </a:t>
            </a:r>
            <a:endParaRPr lang="en-GB" sz="2000" b="1" dirty="0"/>
          </a:p>
          <a:p>
            <a:pPr>
              <a:buClr>
                <a:srgbClr val="F4A591"/>
              </a:buClr>
            </a:pPr>
            <a:endParaRPr lang="en-GB" sz="2000" dirty="0"/>
          </a:p>
          <a:p>
            <a:pPr marL="0" indent="0">
              <a:buNone/>
            </a:pPr>
            <a:endParaRPr lang="en-GB" dirty="0"/>
          </a:p>
          <a:p>
            <a:endParaRPr lang="en-GB" dirty="0"/>
          </a:p>
        </p:txBody>
      </p:sp>
      <p:pic>
        <p:nvPicPr>
          <p:cNvPr id="13" name="Picture 12">
            <a:extLst>
              <a:ext uri="{FF2B5EF4-FFF2-40B4-BE49-F238E27FC236}">
                <a16:creationId xmlns:a16="http://schemas.microsoft.com/office/drawing/2014/main" id="{5D4DBC6A-2821-E94C-00E2-3BB7DCE71C99}"/>
              </a:ext>
            </a:extLst>
          </p:cNvPr>
          <p:cNvPicPr>
            <a:picLocks noChangeAspect="1"/>
          </p:cNvPicPr>
          <p:nvPr/>
        </p:nvPicPr>
        <p:blipFill>
          <a:blip r:embed="rId5"/>
          <a:stretch>
            <a:fillRect/>
          </a:stretch>
        </p:blipFill>
        <p:spPr>
          <a:xfrm>
            <a:off x="8583856" y="629285"/>
            <a:ext cx="3267693" cy="2165648"/>
          </a:xfrm>
          <a:prstGeom prst="rect">
            <a:avLst/>
          </a:prstGeom>
        </p:spPr>
      </p:pic>
      <p:pic>
        <p:nvPicPr>
          <p:cNvPr id="14" name="Picture 13">
            <a:extLst>
              <a:ext uri="{FF2B5EF4-FFF2-40B4-BE49-F238E27FC236}">
                <a16:creationId xmlns:a16="http://schemas.microsoft.com/office/drawing/2014/main" id="{8BAE286A-B702-871A-509D-97DFEDDE7F28}"/>
              </a:ext>
            </a:extLst>
          </p:cNvPr>
          <p:cNvPicPr>
            <a:picLocks noChangeAspect="1"/>
          </p:cNvPicPr>
          <p:nvPr/>
        </p:nvPicPr>
        <p:blipFill>
          <a:blip r:embed="rId6"/>
          <a:stretch>
            <a:fillRect/>
          </a:stretch>
        </p:blipFill>
        <p:spPr>
          <a:xfrm>
            <a:off x="10883282" y="5769423"/>
            <a:ext cx="929697" cy="987638"/>
          </a:xfrm>
          <a:prstGeom prst="rect">
            <a:avLst/>
          </a:prstGeom>
        </p:spPr>
      </p:pic>
      <p:sp>
        <p:nvSpPr>
          <p:cNvPr id="3" name="Title 1">
            <a:extLst>
              <a:ext uri="{FF2B5EF4-FFF2-40B4-BE49-F238E27FC236}">
                <a16:creationId xmlns:a16="http://schemas.microsoft.com/office/drawing/2014/main" id="{5A4B50EC-108E-A74A-BE4C-05852D918243}"/>
              </a:ext>
            </a:extLst>
          </p:cNvPr>
          <p:cNvSpPr>
            <a:spLocks noGrp="1"/>
          </p:cNvSpPr>
          <p:nvPr>
            <p:ph type="title"/>
          </p:nvPr>
        </p:nvSpPr>
        <p:spPr>
          <a:xfrm>
            <a:off x="367682" y="124050"/>
            <a:ext cx="10515600" cy="865467"/>
          </a:xfrm>
        </p:spPr>
        <p:txBody>
          <a:bodyPr>
            <a:normAutofit fontScale="90000"/>
          </a:bodyPr>
          <a:lstStyle/>
          <a:p>
            <a:r>
              <a:rPr lang="en-GB" u="sng" dirty="0">
                <a:uFill>
                  <a:solidFill>
                    <a:srgbClr val="F4A591"/>
                  </a:solidFill>
                </a:uFill>
              </a:rPr>
              <a:t>Why do we need SSNAP?</a:t>
            </a:r>
            <a:br>
              <a:rPr lang="en-GB" dirty="0"/>
            </a:br>
            <a:endParaRPr lang="en-GB" dirty="0"/>
          </a:p>
        </p:txBody>
      </p:sp>
      <p:pic>
        <p:nvPicPr>
          <p:cNvPr id="15" name="Audio 14">
            <a:extLst>
              <a:ext uri="{FF2B5EF4-FFF2-40B4-BE49-F238E27FC236}">
                <a16:creationId xmlns:a16="http://schemas.microsoft.com/office/drawing/2014/main" id="{7305E4B8-4DBB-69AF-17E3-BDDB7A32DD4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299114885"/>
      </p:ext>
    </p:extLst>
  </p:cSld>
  <p:clrMapOvr>
    <a:masterClrMapping/>
  </p:clrMapOvr>
  <mc:AlternateContent xmlns:mc="http://schemas.openxmlformats.org/markup-compatibility/2006" xmlns:p14="http://schemas.microsoft.com/office/powerpoint/2010/main">
    <mc:Choice Requires="p14">
      <p:transition spd="slow" p14:dur="2000" advTm="152460"/>
    </mc:Choice>
    <mc:Fallback xmlns="">
      <p:transition spd="slow" advTm="1524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79B33-27D5-3768-C152-7F462B87282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5DE284A-2489-0690-B565-C64ABB302D16}"/>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34099422-F61D-784C-0F0F-6F7C76AB72E0}"/>
              </a:ext>
            </a:extLst>
          </p:cNvPr>
          <p:cNvPicPr>
            <a:picLocks noChangeAspect="1"/>
          </p:cNvPicPr>
          <p:nvPr/>
        </p:nvPicPr>
        <p:blipFill>
          <a:blip r:embed="rId5"/>
          <a:stretch>
            <a:fillRect/>
          </a:stretch>
        </p:blipFill>
        <p:spPr>
          <a:xfrm>
            <a:off x="10876529" y="5769423"/>
            <a:ext cx="932769" cy="987638"/>
          </a:xfrm>
          <a:prstGeom prst="rect">
            <a:avLst/>
          </a:prstGeom>
        </p:spPr>
      </p:pic>
      <p:sp>
        <p:nvSpPr>
          <p:cNvPr id="8" name="Content Placeholder 2">
            <a:extLst>
              <a:ext uri="{FF2B5EF4-FFF2-40B4-BE49-F238E27FC236}">
                <a16:creationId xmlns:a16="http://schemas.microsoft.com/office/drawing/2014/main" id="{CA6BE5B9-D7F5-08D2-1161-73868B34E97C}"/>
              </a:ext>
            </a:extLst>
          </p:cNvPr>
          <p:cNvSpPr txBox="1">
            <a:spLocks/>
          </p:cNvSpPr>
          <p:nvPr/>
        </p:nvSpPr>
        <p:spPr>
          <a:xfrm>
            <a:off x="382702" y="455244"/>
            <a:ext cx="7139327" cy="4141835"/>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400" kern="1200">
                <a:solidFill>
                  <a:srgbClr val="193E72"/>
                </a:solidFill>
                <a:latin typeface="Lato" panose="020F0502020204030203" pitchFamily="34" charset="0"/>
                <a:ea typeface="Lato" panose="020F0502020204030203" pitchFamily="34" charset="0"/>
                <a:cs typeface="Lato" panose="020F0502020204030203"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Lato "/>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Lato "/>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Lato "/>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Lato "/>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Clr>
                <a:srgbClr val="F4A591"/>
              </a:buClr>
              <a:buFont typeface="Arial" panose="020B0604020202020204" pitchFamily="34" charset="0"/>
              <a:buNone/>
            </a:pPr>
            <a:endParaRPr lang="en-GB" sz="2000" dirty="0"/>
          </a:p>
          <a:p>
            <a:pPr>
              <a:lnSpc>
                <a:spcPct val="100000"/>
              </a:lnSpc>
              <a:buClr>
                <a:srgbClr val="F4A591"/>
              </a:buClr>
            </a:pPr>
            <a:r>
              <a:rPr lang="en-GB" sz="2000" dirty="0"/>
              <a:t>SSNAP (Shared Safety Net Action Plan) aims to engage patients in safety-netting about </a:t>
            </a:r>
            <a:r>
              <a:rPr lang="en-GB" sz="2000" b="1" dirty="0"/>
              <a:t>non-specific symptoms </a:t>
            </a:r>
            <a:r>
              <a:rPr lang="en-GB" sz="2000" dirty="0"/>
              <a:t>that could be a sign of cancer, to </a:t>
            </a:r>
            <a:r>
              <a:rPr lang="en-GB" sz="2000" b="1" dirty="0"/>
              <a:t>support early diagnosis</a:t>
            </a:r>
            <a:r>
              <a:rPr lang="en-GB" sz="2000" dirty="0"/>
              <a:t>. </a:t>
            </a:r>
          </a:p>
          <a:p>
            <a:pPr>
              <a:lnSpc>
                <a:spcPct val="150000"/>
              </a:lnSpc>
              <a:buClr>
                <a:srgbClr val="F4A591"/>
              </a:buClr>
            </a:pPr>
            <a:r>
              <a:rPr lang="en-GB" sz="2000" b="1" dirty="0"/>
              <a:t>Co-designed</a:t>
            </a:r>
            <a:r>
              <a:rPr lang="en-GB" sz="2000" dirty="0"/>
              <a:t> by patients &amp; primary care staff.</a:t>
            </a:r>
          </a:p>
          <a:p>
            <a:pPr>
              <a:lnSpc>
                <a:spcPct val="150000"/>
              </a:lnSpc>
              <a:buClr>
                <a:srgbClr val="F4A591"/>
              </a:buClr>
            </a:pPr>
            <a:r>
              <a:rPr lang="en-GB" sz="2000" b="1" dirty="0"/>
              <a:t>Not</a:t>
            </a:r>
            <a:r>
              <a:rPr lang="en-GB" sz="2000" dirty="0"/>
              <a:t> a clinical decision-support tool. </a:t>
            </a:r>
          </a:p>
          <a:p>
            <a:pPr>
              <a:buClr>
                <a:srgbClr val="F4A591"/>
              </a:buClr>
            </a:pPr>
            <a:endParaRPr lang="en-GB" sz="3200" dirty="0"/>
          </a:p>
          <a:p>
            <a:pPr marL="0" indent="0">
              <a:buFont typeface="Arial" panose="020B0604020202020204" pitchFamily="34" charset="0"/>
              <a:buNone/>
            </a:pPr>
            <a:endParaRPr lang="en-GB" dirty="0"/>
          </a:p>
          <a:p>
            <a:endParaRPr lang="en-GB" dirty="0"/>
          </a:p>
        </p:txBody>
      </p:sp>
      <p:pic>
        <p:nvPicPr>
          <p:cNvPr id="9" name="Picture 8">
            <a:extLst>
              <a:ext uri="{FF2B5EF4-FFF2-40B4-BE49-F238E27FC236}">
                <a16:creationId xmlns:a16="http://schemas.microsoft.com/office/drawing/2014/main" id="{60C48110-0BBE-B817-27FD-E8D6BE4609B4}"/>
              </a:ext>
            </a:extLst>
          </p:cNvPr>
          <p:cNvPicPr>
            <a:picLocks noChangeAspect="1"/>
          </p:cNvPicPr>
          <p:nvPr/>
        </p:nvPicPr>
        <p:blipFill>
          <a:blip r:embed="rId6"/>
          <a:stretch>
            <a:fillRect/>
          </a:stretch>
        </p:blipFill>
        <p:spPr>
          <a:xfrm>
            <a:off x="8783719" y="280486"/>
            <a:ext cx="2243522" cy="2651990"/>
          </a:xfrm>
          <a:prstGeom prst="rect">
            <a:avLst/>
          </a:prstGeom>
        </p:spPr>
      </p:pic>
      <p:sp>
        <p:nvSpPr>
          <p:cNvPr id="13" name="TextBox 12">
            <a:extLst>
              <a:ext uri="{FF2B5EF4-FFF2-40B4-BE49-F238E27FC236}">
                <a16:creationId xmlns:a16="http://schemas.microsoft.com/office/drawing/2014/main" id="{B7074F55-CED5-BF9F-2F27-83284BB48B80}"/>
              </a:ext>
            </a:extLst>
          </p:cNvPr>
          <p:cNvSpPr txBox="1"/>
          <p:nvPr/>
        </p:nvSpPr>
        <p:spPr>
          <a:xfrm>
            <a:off x="382702" y="2932476"/>
            <a:ext cx="11411046" cy="2377574"/>
          </a:xfrm>
          <a:prstGeom prst="rect">
            <a:avLst/>
          </a:prstGeom>
          <a:noFill/>
        </p:spPr>
        <p:txBody>
          <a:bodyPr wrap="square">
            <a:spAutoFit/>
          </a:bodyPr>
          <a:lstStyle/>
          <a:p>
            <a:pPr>
              <a:lnSpc>
                <a:spcPct val="150000"/>
              </a:lnSpc>
              <a:buClr>
                <a:srgbClr val="F4A591"/>
              </a:buClr>
            </a:pPr>
            <a:endParaRPr lang="en-GB" sz="1900" dirty="0">
              <a:solidFill>
                <a:srgbClr val="193E72"/>
              </a:solidFill>
              <a:latin typeface="Lato" panose="020F0502020204030203" pitchFamily="34" charset="0"/>
              <a:ea typeface="Lato" panose="020F0502020204030203" pitchFamily="34" charset="0"/>
              <a:cs typeface="Lato" panose="020F0502020204030203" pitchFamily="34" charset="0"/>
            </a:endParaRPr>
          </a:p>
          <a:p>
            <a:pPr marL="285750" indent="-285750">
              <a:buClr>
                <a:srgbClr val="F4A591"/>
              </a:buClr>
              <a:buFont typeface="Arial" panose="020B0604020202020204" pitchFamily="34" charset="0"/>
              <a:buChar char="•"/>
            </a:pPr>
            <a:r>
              <a:rPr lang="en-GB" sz="2000" dirty="0">
                <a:solidFill>
                  <a:srgbClr val="193E72"/>
                </a:solidFill>
                <a:latin typeface="Lato" panose="020F0502020204030203" pitchFamily="34" charset="0"/>
                <a:ea typeface="Lato" panose="020F0502020204030203" pitchFamily="34" charset="0"/>
                <a:cs typeface="Lato" panose="020F0502020204030203" pitchFamily="34" charset="0"/>
              </a:rPr>
              <a:t>SSNAP records outcomes of safety-netting consultations in </a:t>
            </a:r>
            <a:r>
              <a:rPr lang="en-GB" sz="2000" dirty="0" err="1">
                <a:solidFill>
                  <a:srgbClr val="193E72"/>
                </a:solidFill>
                <a:latin typeface="Lato" panose="020F0502020204030203" pitchFamily="34" charset="0"/>
                <a:ea typeface="Lato" panose="020F0502020204030203" pitchFamily="34" charset="0"/>
                <a:cs typeface="Lato" panose="020F0502020204030203" pitchFamily="34" charset="0"/>
              </a:rPr>
              <a:t>SystmOne</a:t>
            </a:r>
            <a:r>
              <a:rPr lang="en-GB" sz="2000" dirty="0">
                <a:solidFill>
                  <a:srgbClr val="193E72"/>
                </a:solidFill>
                <a:latin typeface="Lato" panose="020F0502020204030203" pitchFamily="34" charset="0"/>
                <a:ea typeface="Lato" panose="020F0502020204030203" pitchFamily="34" charset="0"/>
                <a:cs typeface="Lato" panose="020F0502020204030203" pitchFamily="34" charset="0"/>
              </a:rPr>
              <a:t> when patients present with uncertain symptoms. The tool provides patients with an electronic or paper version of SSNAP to support patients in understanding </a:t>
            </a:r>
            <a:r>
              <a:rPr lang="en-GB" sz="2000" b="1" dirty="0">
                <a:solidFill>
                  <a:srgbClr val="193E72"/>
                </a:solidFill>
                <a:latin typeface="Lato" panose="020F0502020204030203" pitchFamily="34" charset="0"/>
                <a:ea typeface="Lato" panose="020F0502020204030203" pitchFamily="34" charset="0"/>
                <a:cs typeface="Lato" panose="020F0502020204030203" pitchFamily="34" charset="0"/>
              </a:rPr>
              <a:t>which symptoms to monitor</a:t>
            </a:r>
            <a:r>
              <a:rPr lang="en-GB" sz="2000" dirty="0">
                <a:solidFill>
                  <a:srgbClr val="193E72"/>
                </a:solidFill>
                <a:latin typeface="Lato" panose="020F0502020204030203" pitchFamily="34" charset="0"/>
                <a:ea typeface="Lato" panose="020F0502020204030203" pitchFamily="34" charset="0"/>
                <a:cs typeface="Lato" panose="020F0502020204030203" pitchFamily="34" charset="0"/>
              </a:rPr>
              <a:t>, for </a:t>
            </a:r>
            <a:r>
              <a:rPr lang="en-GB" sz="2000" b="1" dirty="0">
                <a:solidFill>
                  <a:srgbClr val="193E72"/>
                </a:solidFill>
                <a:latin typeface="Lato" panose="020F0502020204030203" pitchFamily="34" charset="0"/>
                <a:ea typeface="Lato" panose="020F0502020204030203" pitchFamily="34" charset="0"/>
                <a:cs typeface="Lato" panose="020F0502020204030203" pitchFamily="34" charset="0"/>
              </a:rPr>
              <a:t>how long, </a:t>
            </a:r>
            <a:r>
              <a:rPr lang="en-GB" sz="2000" dirty="0">
                <a:solidFill>
                  <a:srgbClr val="193E72"/>
                </a:solidFill>
                <a:latin typeface="Lato" panose="020F0502020204030203" pitchFamily="34" charset="0"/>
                <a:ea typeface="Lato" panose="020F0502020204030203" pitchFamily="34" charset="0"/>
                <a:cs typeface="Lato" panose="020F0502020204030203" pitchFamily="34" charset="0"/>
              </a:rPr>
              <a:t>and in </a:t>
            </a:r>
            <a:r>
              <a:rPr lang="en-GB" sz="2000" b="1" dirty="0">
                <a:solidFill>
                  <a:srgbClr val="193E72"/>
                </a:solidFill>
                <a:latin typeface="Lato" panose="020F0502020204030203" pitchFamily="34" charset="0"/>
                <a:ea typeface="Lato" panose="020F0502020204030203" pitchFamily="34" charset="0"/>
                <a:cs typeface="Lato" panose="020F0502020204030203" pitchFamily="34" charset="0"/>
              </a:rPr>
              <a:t>which circumstances to reconsult</a:t>
            </a:r>
            <a:r>
              <a:rPr lang="en-GB" sz="2000" dirty="0">
                <a:solidFill>
                  <a:srgbClr val="193E72"/>
                </a:solidFill>
                <a:latin typeface="Lato" panose="020F0502020204030203" pitchFamily="34" charset="0"/>
                <a:ea typeface="Lato" panose="020F0502020204030203" pitchFamily="34" charset="0"/>
                <a:cs typeface="Lato" panose="020F0502020204030203" pitchFamily="34" charset="0"/>
              </a:rPr>
              <a:t>. </a:t>
            </a:r>
            <a:endParaRPr lang="en-GB" sz="2000" dirty="0">
              <a:solidFill>
                <a:srgbClr val="193E72"/>
              </a:solidFill>
              <a:highlight>
                <a:srgbClr val="FFFF00"/>
              </a:highlight>
              <a:latin typeface="Lato" panose="020F0502020204030203" pitchFamily="34" charset="0"/>
              <a:ea typeface="Lato" panose="020F0502020204030203" pitchFamily="34" charset="0"/>
              <a:cs typeface="Lato" panose="020F0502020204030203" pitchFamily="34" charset="0"/>
            </a:endParaRPr>
          </a:p>
          <a:p>
            <a:pPr>
              <a:buClr>
                <a:srgbClr val="F4A591"/>
              </a:buClr>
            </a:pPr>
            <a:endParaRPr lang="en-GB" sz="2000" dirty="0">
              <a:solidFill>
                <a:srgbClr val="193E72"/>
              </a:solidFill>
              <a:latin typeface="Lato" panose="020F0502020204030203" pitchFamily="34" charset="0"/>
              <a:ea typeface="Lato" panose="020F0502020204030203" pitchFamily="34" charset="0"/>
              <a:cs typeface="Lato" panose="020F0502020204030203" pitchFamily="34" charset="0"/>
            </a:endParaRPr>
          </a:p>
          <a:p>
            <a:pPr marL="285750" indent="-285750">
              <a:buClr>
                <a:srgbClr val="F4A591"/>
              </a:buClr>
              <a:buFont typeface="Arial" panose="020B0604020202020204" pitchFamily="34" charset="0"/>
              <a:buChar char="•"/>
            </a:pPr>
            <a:r>
              <a:rPr lang="en-GB" sz="2000" dirty="0">
                <a:solidFill>
                  <a:srgbClr val="193E72"/>
                </a:solidFill>
                <a:latin typeface="Lato" panose="020F0502020204030203" pitchFamily="34" charset="0"/>
                <a:ea typeface="Lato" panose="020F0502020204030203" pitchFamily="34" charset="0"/>
                <a:cs typeface="Lato" panose="020F0502020204030203" pitchFamily="34" charset="0"/>
              </a:rPr>
              <a:t>Also provides ways to follow patients up </a:t>
            </a:r>
            <a:r>
              <a:rPr lang="en-GB" sz="2000" i="1" dirty="0">
                <a:solidFill>
                  <a:srgbClr val="193E72"/>
                </a:solidFill>
                <a:latin typeface="Lato" panose="020F0502020204030203" pitchFamily="34" charset="0"/>
                <a:ea typeface="Lato" panose="020F0502020204030203" pitchFamily="34" charset="0"/>
                <a:cs typeface="Lato" panose="020F0502020204030203" pitchFamily="34" charset="0"/>
              </a:rPr>
              <a:t>via</a:t>
            </a:r>
            <a:r>
              <a:rPr lang="en-GB" sz="2000" dirty="0">
                <a:solidFill>
                  <a:srgbClr val="193E72"/>
                </a:solidFill>
                <a:latin typeface="Lato" panose="020F0502020204030203" pitchFamily="34" charset="0"/>
                <a:ea typeface="Lato" panose="020F0502020204030203" pitchFamily="34" charset="0"/>
                <a:cs typeface="Lato" panose="020F0502020204030203" pitchFamily="34" charset="0"/>
              </a:rPr>
              <a:t> scheduled tasks &amp; reminders. </a:t>
            </a:r>
            <a:endParaRPr lang="en-GB" sz="2000" dirty="0">
              <a:solidFill>
                <a:srgbClr val="193E72"/>
              </a:solidFill>
              <a:highlight>
                <a:srgbClr val="FFFF00"/>
              </a:highlight>
              <a:latin typeface="Lato" panose="020F0502020204030203" pitchFamily="34" charset="0"/>
              <a:ea typeface="Lato" panose="020F0502020204030203" pitchFamily="34" charset="0"/>
              <a:cs typeface="Lato" panose="020F0502020204030203" pitchFamily="34" charset="0"/>
            </a:endParaRPr>
          </a:p>
        </p:txBody>
      </p:sp>
      <p:sp>
        <p:nvSpPr>
          <p:cNvPr id="4" name="Title 1">
            <a:extLst>
              <a:ext uri="{FF2B5EF4-FFF2-40B4-BE49-F238E27FC236}">
                <a16:creationId xmlns:a16="http://schemas.microsoft.com/office/drawing/2014/main" id="{8AF25CB3-D533-761A-25B6-80CA68BDDABB}"/>
              </a:ext>
            </a:extLst>
          </p:cNvPr>
          <p:cNvSpPr>
            <a:spLocks noGrp="1"/>
          </p:cNvSpPr>
          <p:nvPr>
            <p:ph type="title"/>
          </p:nvPr>
        </p:nvSpPr>
        <p:spPr>
          <a:xfrm>
            <a:off x="511641" y="325569"/>
            <a:ext cx="10515600" cy="865467"/>
          </a:xfrm>
        </p:spPr>
        <p:txBody>
          <a:bodyPr>
            <a:normAutofit fontScale="90000"/>
          </a:bodyPr>
          <a:lstStyle/>
          <a:p>
            <a:r>
              <a:rPr lang="en-GB" sz="3600" u="sng" dirty="0">
                <a:uFill>
                  <a:solidFill>
                    <a:srgbClr val="F4A591"/>
                  </a:solidFill>
                </a:uFill>
              </a:rPr>
              <a:t>What is SSNAP?</a:t>
            </a:r>
            <a:br>
              <a:rPr lang="en-GB" dirty="0"/>
            </a:br>
            <a:endParaRPr lang="en-GB" dirty="0"/>
          </a:p>
        </p:txBody>
      </p:sp>
      <p:pic>
        <p:nvPicPr>
          <p:cNvPr id="10" name="Audio 9">
            <a:extLst>
              <a:ext uri="{FF2B5EF4-FFF2-40B4-BE49-F238E27FC236}">
                <a16:creationId xmlns:a16="http://schemas.microsoft.com/office/drawing/2014/main" id="{2DE47025-938B-A498-B17B-CA31631EC6A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277429934"/>
      </p:ext>
    </p:extLst>
  </p:cSld>
  <p:clrMapOvr>
    <a:masterClrMapping/>
  </p:clrMapOvr>
  <mc:AlternateContent xmlns:mc="http://schemas.openxmlformats.org/markup-compatibility/2006" xmlns:p14="http://schemas.microsoft.com/office/powerpoint/2010/main">
    <mc:Choice Requires="p14">
      <p:transition spd="slow" p14:dur="2000" advTm="67475"/>
    </mc:Choice>
    <mc:Fallback xmlns="">
      <p:transition spd="slow" advTm="674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00682-39AE-09E2-CCEF-FCE27A809FB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941BE0C-EDF5-0BCC-D6C1-1E70C898070B}"/>
              </a:ext>
            </a:extLst>
          </p:cNvPr>
          <p:cNvSpPr>
            <a:spLocks noGrp="1"/>
          </p:cNvSpPr>
          <p:nvPr>
            <p:ph type="ctrTitle"/>
          </p:nvPr>
        </p:nvSpPr>
        <p:spPr>
          <a:xfrm>
            <a:off x="1524000" y="3251199"/>
            <a:ext cx="9144000" cy="2387600"/>
          </a:xfrm>
        </p:spPr>
        <p:txBody>
          <a:bodyPr>
            <a:normAutofit fontScale="90000"/>
          </a:bodyPr>
          <a:lstStyle/>
          <a:p>
            <a:r>
              <a:rPr lang="en-GB" sz="8000" dirty="0"/>
              <a:t>What will the research involve for us?</a:t>
            </a:r>
            <a:br>
              <a:rPr lang="en-GB" sz="4900" dirty="0"/>
            </a:br>
            <a:br>
              <a:rPr lang="en-GB" dirty="0"/>
            </a:br>
            <a:endParaRPr lang="en-GB" dirty="0"/>
          </a:p>
        </p:txBody>
      </p:sp>
      <p:sp>
        <p:nvSpPr>
          <p:cNvPr id="6" name="Rectangle: Rounded Corners 5">
            <a:extLst>
              <a:ext uri="{FF2B5EF4-FFF2-40B4-BE49-F238E27FC236}">
                <a16:creationId xmlns:a16="http://schemas.microsoft.com/office/drawing/2014/main" id="{9F99316C-959D-0C65-7725-20C0C87E1DF5}"/>
              </a:ext>
            </a:extLst>
          </p:cNvPr>
          <p:cNvSpPr/>
          <p:nvPr/>
        </p:nvSpPr>
        <p:spPr>
          <a:xfrm>
            <a:off x="7825839" y="320634"/>
            <a:ext cx="4037610" cy="878774"/>
          </a:xfrm>
          <a:prstGeom prst="roundRect">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Audio 3">
            <a:extLst>
              <a:ext uri="{FF2B5EF4-FFF2-40B4-BE49-F238E27FC236}">
                <a16:creationId xmlns:a16="http://schemas.microsoft.com/office/drawing/2014/main" id="{ED8A94DA-E1E5-9FDA-525F-8C09CA27ABC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641807242"/>
      </p:ext>
    </p:extLst>
  </p:cSld>
  <p:clrMapOvr>
    <a:masterClrMapping/>
  </p:clrMapOvr>
  <mc:AlternateContent xmlns:mc="http://schemas.openxmlformats.org/markup-compatibility/2006" xmlns:p14="http://schemas.microsoft.com/office/powerpoint/2010/main">
    <mc:Choice Requires="p14">
      <p:transition spd="slow" p14:dur="2000" advTm="6459"/>
    </mc:Choice>
    <mc:Fallback xmlns="">
      <p:transition spd="slow" advTm="64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04B5D-7B86-6C7D-8D72-B1182CEFD8C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1DE142F-1804-5053-1902-28D765753FA0}"/>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9DA16936-42A7-9003-59D9-CB0622987265}"/>
              </a:ext>
            </a:extLst>
          </p:cNvPr>
          <p:cNvPicPr>
            <a:picLocks noChangeAspect="1"/>
          </p:cNvPicPr>
          <p:nvPr/>
        </p:nvPicPr>
        <p:blipFill>
          <a:blip r:embed="rId4"/>
          <a:stretch>
            <a:fillRect/>
          </a:stretch>
        </p:blipFill>
        <p:spPr>
          <a:xfrm>
            <a:off x="10876529" y="5769423"/>
            <a:ext cx="932769" cy="987638"/>
          </a:xfrm>
          <a:prstGeom prst="rect">
            <a:avLst/>
          </a:prstGeom>
        </p:spPr>
      </p:pic>
      <p:sp>
        <p:nvSpPr>
          <p:cNvPr id="4" name="Title 1">
            <a:extLst>
              <a:ext uri="{FF2B5EF4-FFF2-40B4-BE49-F238E27FC236}">
                <a16:creationId xmlns:a16="http://schemas.microsoft.com/office/drawing/2014/main" id="{CBA8E72F-15A1-B779-AD80-563B3AA04270}"/>
              </a:ext>
            </a:extLst>
          </p:cNvPr>
          <p:cNvSpPr>
            <a:spLocks noGrp="1"/>
          </p:cNvSpPr>
          <p:nvPr>
            <p:ph type="title"/>
          </p:nvPr>
        </p:nvSpPr>
        <p:spPr>
          <a:xfrm>
            <a:off x="398252" y="611140"/>
            <a:ext cx="10515600" cy="865467"/>
          </a:xfrm>
        </p:spPr>
        <p:txBody>
          <a:bodyPr>
            <a:normAutofit fontScale="90000"/>
          </a:bodyPr>
          <a:lstStyle/>
          <a:p>
            <a:r>
              <a:rPr lang="en-GB" u="sng" dirty="0">
                <a:uFill>
                  <a:solidFill>
                    <a:srgbClr val="F4A591"/>
                  </a:solidFill>
                </a:uFill>
              </a:rPr>
              <a:t>The Study</a:t>
            </a:r>
            <a:br>
              <a:rPr lang="en-GB" dirty="0"/>
            </a:br>
            <a:endParaRPr lang="en-GB" dirty="0"/>
          </a:p>
        </p:txBody>
      </p:sp>
      <p:sp>
        <p:nvSpPr>
          <p:cNvPr id="5" name="Content Placeholder 2">
            <a:extLst>
              <a:ext uri="{FF2B5EF4-FFF2-40B4-BE49-F238E27FC236}">
                <a16:creationId xmlns:a16="http://schemas.microsoft.com/office/drawing/2014/main" id="{D05E3A76-C2B3-1420-0719-0CA3F08460A4}"/>
              </a:ext>
            </a:extLst>
          </p:cNvPr>
          <p:cNvSpPr>
            <a:spLocks noGrp="1"/>
          </p:cNvSpPr>
          <p:nvPr>
            <p:ph idx="1"/>
          </p:nvPr>
        </p:nvSpPr>
        <p:spPr>
          <a:xfrm>
            <a:off x="398252" y="1043873"/>
            <a:ext cx="7047577" cy="4141835"/>
          </a:xfrm>
        </p:spPr>
        <p:txBody>
          <a:bodyPr>
            <a:normAutofit fontScale="92500" lnSpcReduction="20000"/>
          </a:bodyPr>
          <a:lstStyle/>
          <a:p>
            <a:pPr marL="0" indent="0">
              <a:lnSpc>
                <a:spcPct val="150000"/>
              </a:lnSpc>
              <a:buClr>
                <a:srgbClr val="F4A591"/>
              </a:buClr>
              <a:buNone/>
            </a:pPr>
            <a:r>
              <a:rPr lang="en-GB" sz="2000" dirty="0"/>
              <a:t> </a:t>
            </a:r>
          </a:p>
          <a:p>
            <a:pPr>
              <a:lnSpc>
                <a:spcPct val="150000"/>
              </a:lnSpc>
              <a:buClr>
                <a:srgbClr val="F4A591"/>
              </a:buClr>
              <a:buFont typeface="Wingdings" panose="05000000000000000000" pitchFamily="2" charset="2"/>
              <a:buChar char="§"/>
            </a:pPr>
            <a:r>
              <a:rPr lang="en-GB" dirty="0"/>
              <a:t>Feasibility trial in 6 general practices in Bradford &amp; Airedale (3 intervention, 3 control). </a:t>
            </a:r>
          </a:p>
          <a:p>
            <a:pPr>
              <a:lnSpc>
                <a:spcPct val="150000"/>
              </a:lnSpc>
              <a:buClr>
                <a:srgbClr val="F4A591"/>
              </a:buClr>
              <a:buFont typeface="Wingdings" panose="05000000000000000000" pitchFamily="2" charset="2"/>
              <a:buChar char="§"/>
            </a:pPr>
            <a:r>
              <a:rPr lang="en-GB" b="1" dirty="0"/>
              <a:t>Aims to assess the feasibility and acceptability of SSNAP to support earlier diagnosis of cancer in general practice</a:t>
            </a:r>
          </a:p>
          <a:p>
            <a:pPr>
              <a:lnSpc>
                <a:spcPct val="150000"/>
              </a:lnSpc>
              <a:buClr>
                <a:srgbClr val="F4A591"/>
              </a:buClr>
              <a:buFont typeface="Wingdings" panose="05000000000000000000" pitchFamily="2" charset="2"/>
              <a:buChar char="§"/>
            </a:pPr>
            <a:r>
              <a:rPr lang="en-GB" dirty="0"/>
              <a:t>This research will then inform design of a subsequent large clinical trial.</a:t>
            </a:r>
          </a:p>
          <a:p>
            <a:pPr>
              <a:buClr>
                <a:srgbClr val="F4A591"/>
              </a:buClr>
            </a:pPr>
            <a:endParaRPr lang="en-GB" sz="2000" dirty="0"/>
          </a:p>
          <a:p>
            <a:pPr>
              <a:buClr>
                <a:srgbClr val="F4A591"/>
              </a:buClr>
            </a:pPr>
            <a:endParaRPr lang="en-GB" sz="3200" dirty="0"/>
          </a:p>
          <a:p>
            <a:pPr marL="0" indent="0">
              <a:buNone/>
            </a:pPr>
            <a:endParaRPr lang="en-GB" dirty="0"/>
          </a:p>
          <a:p>
            <a:endParaRPr lang="en-GB" dirty="0"/>
          </a:p>
        </p:txBody>
      </p:sp>
      <p:pic>
        <p:nvPicPr>
          <p:cNvPr id="6" name="Picture 5">
            <a:extLst>
              <a:ext uri="{FF2B5EF4-FFF2-40B4-BE49-F238E27FC236}">
                <a16:creationId xmlns:a16="http://schemas.microsoft.com/office/drawing/2014/main" id="{DEA6E177-AE29-08C3-70C3-81D5FAE3B02C}"/>
              </a:ext>
            </a:extLst>
          </p:cNvPr>
          <p:cNvPicPr>
            <a:picLocks noChangeAspect="1"/>
          </p:cNvPicPr>
          <p:nvPr/>
        </p:nvPicPr>
        <p:blipFill>
          <a:blip r:embed="rId5"/>
          <a:stretch>
            <a:fillRect/>
          </a:stretch>
        </p:blipFill>
        <p:spPr>
          <a:xfrm>
            <a:off x="8466345" y="1193808"/>
            <a:ext cx="2944623" cy="3164098"/>
          </a:xfrm>
          <a:prstGeom prst="rect">
            <a:avLst/>
          </a:prstGeom>
        </p:spPr>
      </p:pic>
      <p:pic>
        <p:nvPicPr>
          <p:cNvPr id="8" name="Audio 7">
            <a:extLst>
              <a:ext uri="{FF2B5EF4-FFF2-40B4-BE49-F238E27FC236}">
                <a16:creationId xmlns:a16="http://schemas.microsoft.com/office/drawing/2014/main" id="{C5AB9755-BA9C-066C-4080-250AB2C8306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214275361"/>
      </p:ext>
    </p:extLst>
  </p:cSld>
  <p:clrMapOvr>
    <a:masterClrMapping/>
  </p:clrMapOvr>
  <mc:AlternateContent xmlns:mc="http://schemas.openxmlformats.org/markup-compatibility/2006" xmlns:p14="http://schemas.microsoft.com/office/powerpoint/2010/main">
    <mc:Choice Requires="p14">
      <p:transition spd="slow" p14:dur="2000" advTm="62204"/>
    </mc:Choice>
    <mc:Fallback xmlns="">
      <p:transition spd="slow" advTm="622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EDD84-A386-1BE8-258F-F0AE404F5F2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0C28EDB-6565-11C1-C7DC-97F8650B62F9}"/>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FA8B32F9-7C64-4D96-0DCF-48A9EB8C14B0}"/>
              </a:ext>
            </a:extLst>
          </p:cNvPr>
          <p:cNvPicPr>
            <a:picLocks noChangeAspect="1"/>
          </p:cNvPicPr>
          <p:nvPr/>
        </p:nvPicPr>
        <p:blipFill>
          <a:blip r:embed="rId4"/>
          <a:stretch>
            <a:fillRect/>
          </a:stretch>
        </p:blipFill>
        <p:spPr>
          <a:xfrm>
            <a:off x="10876529" y="5769423"/>
            <a:ext cx="932769" cy="987638"/>
          </a:xfrm>
          <a:prstGeom prst="rect">
            <a:avLst/>
          </a:prstGeom>
        </p:spPr>
      </p:pic>
      <p:sp>
        <p:nvSpPr>
          <p:cNvPr id="6" name="Title 1">
            <a:extLst>
              <a:ext uri="{FF2B5EF4-FFF2-40B4-BE49-F238E27FC236}">
                <a16:creationId xmlns:a16="http://schemas.microsoft.com/office/drawing/2014/main" id="{AE3FE071-0FB7-AF7F-FD30-2671E9AA9D73}"/>
              </a:ext>
            </a:extLst>
          </p:cNvPr>
          <p:cNvSpPr>
            <a:spLocks noGrp="1"/>
          </p:cNvSpPr>
          <p:nvPr>
            <p:ph type="title"/>
          </p:nvPr>
        </p:nvSpPr>
        <p:spPr>
          <a:xfrm>
            <a:off x="280210" y="100939"/>
            <a:ext cx="10596319" cy="865467"/>
          </a:xfrm>
        </p:spPr>
        <p:txBody>
          <a:bodyPr>
            <a:normAutofit fontScale="90000"/>
          </a:bodyPr>
          <a:lstStyle/>
          <a:p>
            <a:r>
              <a:rPr lang="en-GB" u="sng" dirty="0">
                <a:uFill>
                  <a:solidFill>
                    <a:srgbClr val="F4A591"/>
                  </a:solidFill>
                </a:uFill>
              </a:rPr>
              <a:t>What’s required of your practice?</a:t>
            </a:r>
            <a:br>
              <a:rPr lang="en-GB" dirty="0"/>
            </a:br>
            <a:endParaRPr lang="en-GB" dirty="0"/>
          </a:p>
        </p:txBody>
      </p:sp>
      <p:pic>
        <p:nvPicPr>
          <p:cNvPr id="7" name="Picture 6">
            <a:extLst>
              <a:ext uri="{FF2B5EF4-FFF2-40B4-BE49-F238E27FC236}">
                <a16:creationId xmlns:a16="http://schemas.microsoft.com/office/drawing/2014/main" id="{379DB70B-04BC-F7D9-BF55-2B85F83274F0}"/>
              </a:ext>
            </a:extLst>
          </p:cNvPr>
          <p:cNvPicPr>
            <a:picLocks noChangeAspect="1"/>
          </p:cNvPicPr>
          <p:nvPr/>
        </p:nvPicPr>
        <p:blipFill>
          <a:blip r:embed="rId5"/>
          <a:stretch>
            <a:fillRect/>
          </a:stretch>
        </p:blipFill>
        <p:spPr>
          <a:xfrm>
            <a:off x="1457325" y="736265"/>
            <a:ext cx="8763000" cy="4899807"/>
          </a:xfrm>
          <a:prstGeom prst="rect">
            <a:avLst/>
          </a:prstGeom>
        </p:spPr>
      </p:pic>
      <p:pic>
        <p:nvPicPr>
          <p:cNvPr id="5" name="Audio 4">
            <a:extLst>
              <a:ext uri="{FF2B5EF4-FFF2-40B4-BE49-F238E27FC236}">
                <a16:creationId xmlns:a16="http://schemas.microsoft.com/office/drawing/2014/main" id="{742C9964-2929-A790-FBEF-D1313C2AC7C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193327081"/>
      </p:ext>
    </p:extLst>
  </p:cSld>
  <p:clrMapOvr>
    <a:masterClrMapping/>
  </p:clrMapOvr>
  <mc:AlternateContent xmlns:mc="http://schemas.openxmlformats.org/markup-compatibility/2006" xmlns:p14="http://schemas.microsoft.com/office/powerpoint/2010/main">
    <mc:Choice Requires="p14">
      <p:transition spd="slow" p14:dur="2000" advTm="254454"/>
    </mc:Choice>
    <mc:Fallback xmlns="">
      <p:transition spd="slow" advTm="2544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7EFC5-CFE6-70A7-E919-8CB7601D7A3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3C836F4-99DA-1020-F797-A90CD92FE475}"/>
              </a:ext>
            </a:extLst>
          </p:cNvPr>
          <p:cNvSpPr>
            <a:spLocks noGrp="1"/>
          </p:cNvSpPr>
          <p:nvPr>
            <p:ph type="ctrTitle"/>
          </p:nvPr>
        </p:nvSpPr>
        <p:spPr>
          <a:xfrm>
            <a:off x="1524000" y="3251199"/>
            <a:ext cx="9144000" cy="2387600"/>
          </a:xfrm>
        </p:spPr>
        <p:txBody>
          <a:bodyPr>
            <a:normAutofit fontScale="90000"/>
          </a:bodyPr>
          <a:lstStyle/>
          <a:p>
            <a:r>
              <a:rPr lang="en-GB" sz="8000" dirty="0"/>
              <a:t>Which patients are eligible for SSNAP? </a:t>
            </a:r>
            <a:br>
              <a:rPr lang="en-GB" sz="8000" dirty="0"/>
            </a:br>
            <a:br>
              <a:rPr lang="en-GB" sz="4900" dirty="0"/>
            </a:br>
            <a:br>
              <a:rPr lang="en-GB" dirty="0"/>
            </a:br>
            <a:endParaRPr lang="en-GB" dirty="0"/>
          </a:p>
        </p:txBody>
      </p:sp>
      <p:sp>
        <p:nvSpPr>
          <p:cNvPr id="6" name="Rectangle: Rounded Corners 5">
            <a:extLst>
              <a:ext uri="{FF2B5EF4-FFF2-40B4-BE49-F238E27FC236}">
                <a16:creationId xmlns:a16="http://schemas.microsoft.com/office/drawing/2014/main" id="{B84C4465-1BE0-942E-2BCA-F405146C814D}"/>
              </a:ext>
            </a:extLst>
          </p:cNvPr>
          <p:cNvSpPr/>
          <p:nvPr/>
        </p:nvSpPr>
        <p:spPr>
          <a:xfrm>
            <a:off x="7825839" y="320634"/>
            <a:ext cx="4037610" cy="878774"/>
          </a:xfrm>
          <a:prstGeom prst="roundRect">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Audio 3">
            <a:extLst>
              <a:ext uri="{FF2B5EF4-FFF2-40B4-BE49-F238E27FC236}">
                <a16:creationId xmlns:a16="http://schemas.microsoft.com/office/drawing/2014/main" id="{88090141-E8F9-5304-D033-19F02713F24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256102291"/>
      </p:ext>
    </p:extLst>
  </p:cSld>
  <p:clrMapOvr>
    <a:masterClrMapping/>
  </p:clrMapOvr>
  <mc:AlternateContent xmlns:mc="http://schemas.openxmlformats.org/markup-compatibility/2006" xmlns:p14="http://schemas.microsoft.com/office/powerpoint/2010/main">
    <mc:Choice Requires="p14">
      <p:transition spd="slow" p14:dur="2000" advTm="8508"/>
    </mc:Choice>
    <mc:Fallback xmlns="">
      <p:transition spd="slow" advTm="85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fetyNet Presentation template  -  Read-Only" id="{5913D9CF-443C-4F95-B1EF-E4F7D3A674A3}" vid="{CCC584DC-6AE9-4DB9-9D2D-39A136080D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SafetyNet Presentation template</Template>
  <TotalTime>1433</TotalTime>
  <Words>1229</Words>
  <Application>Microsoft Office PowerPoint</Application>
  <PresentationFormat>Widescreen</PresentationFormat>
  <Paragraphs>123</Paragraphs>
  <Slides>19</Slides>
  <Notes>9</Notes>
  <HiddenSlides>0</HiddenSlides>
  <MMClips>18</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Lato</vt:lpstr>
      <vt:lpstr>Lato </vt:lpstr>
      <vt:lpstr>Lato Black</vt:lpstr>
      <vt:lpstr>Wingdings</vt:lpstr>
      <vt:lpstr>Custom Design</vt:lpstr>
      <vt:lpstr>Shared Safety Net Action Plan (SSNAP)    Training for Users in Control Practices </vt:lpstr>
      <vt:lpstr>What we’ll cover today</vt:lpstr>
      <vt:lpstr>Why is this research needed?  </vt:lpstr>
      <vt:lpstr>Why do we need SSNAP? </vt:lpstr>
      <vt:lpstr>What is SSNAP? </vt:lpstr>
      <vt:lpstr>What will the research involve for us?  </vt:lpstr>
      <vt:lpstr>The Study </vt:lpstr>
      <vt:lpstr>What’s required of your practice? </vt:lpstr>
      <vt:lpstr>Which patients are eligible for SSNAP?    </vt:lpstr>
      <vt:lpstr>Which patients are eligible for SSNAP? </vt:lpstr>
      <vt:lpstr>Which patients complete a questionnaire? </vt:lpstr>
      <vt:lpstr>Coding for SSNAP  </vt:lpstr>
      <vt:lpstr>PowerPoint Presentation</vt:lpstr>
      <vt:lpstr>PowerPoint Presentation</vt:lpstr>
      <vt:lpstr>PowerPoint Presentation</vt:lpstr>
      <vt:lpstr>Support &amp; Further Information    </vt:lpstr>
      <vt:lpstr>Further Guidance</vt:lpstr>
      <vt:lpstr>Support &amp; Further Information This study is funded by the National Institute for Health and Care Research (NIHR) [Research for Patient Benefit (NIHR208819)]. The views expressed are those of the author(s) and not necessarily those of the NIHR or the Department of Health and Social Care.  We’d also like to acknowledge the colleagues, NHS staff, patients and members of the public who have contributed to co-development of the SSNAP tool and of this study.    </vt:lpstr>
      <vt:lpstr>Thank you!    </vt:lpstr>
    </vt:vector>
  </TitlesOfParts>
  <Company>Bradford Teaching Hospitals NHS Foundation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Sobia Bibi</dc:creator>
  <cp:lastModifiedBy>Hannah Gregson</cp:lastModifiedBy>
  <cp:revision>25</cp:revision>
  <dcterms:created xsi:type="dcterms:W3CDTF">2025-11-12T09:30:41Z</dcterms:created>
  <dcterms:modified xsi:type="dcterms:W3CDTF">2026-06-04T08:46:20Z</dcterms:modified>
</cp:coreProperties>
</file>