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8"/>
  </p:notesMasterIdLst>
  <p:sldIdLst>
    <p:sldId id="299" r:id="rId2"/>
    <p:sldId id="267" r:id="rId3"/>
    <p:sldId id="302" r:id="rId4"/>
    <p:sldId id="331" r:id="rId5"/>
    <p:sldId id="332" r:id="rId6"/>
    <p:sldId id="304" r:id="rId7"/>
    <p:sldId id="334" r:id="rId8"/>
    <p:sldId id="341" r:id="rId9"/>
    <p:sldId id="308" r:id="rId10"/>
    <p:sldId id="342" r:id="rId11"/>
    <p:sldId id="343" r:id="rId12"/>
    <p:sldId id="310" r:id="rId13"/>
    <p:sldId id="311" r:id="rId14"/>
    <p:sldId id="312" r:id="rId15"/>
    <p:sldId id="313" r:id="rId16"/>
    <p:sldId id="316" r:id="rId17"/>
    <p:sldId id="317" r:id="rId18"/>
    <p:sldId id="318" r:id="rId19"/>
    <p:sldId id="320" r:id="rId20"/>
    <p:sldId id="339" r:id="rId21"/>
    <p:sldId id="321" r:id="rId22"/>
    <p:sldId id="322" r:id="rId23"/>
    <p:sldId id="327" r:id="rId24"/>
    <p:sldId id="328" r:id="rId25"/>
    <p:sldId id="330" r:id="rId26"/>
    <p:sldId id="3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6FED178-9A1F-4627-BBEF-FE65ABF0480E}">
          <p14:sldIdLst>
            <p14:sldId id="299"/>
            <p14:sldId id="267"/>
            <p14:sldId id="302"/>
            <p14:sldId id="331"/>
            <p14:sldId id="332"/>
            <p14:sldId id="304"/>
            <p14:sldId id="334"/>
            <p14:sldId id="341"/>
            <p14:sldId id="308"/>
            <p14:sldId id="342"/>
            <p14:sldId id="343"/>
          </p14:sldIdLst>
        </p14:section>
        <p14:section name="Body (content) slides" id="{E4A2DC7B-1CBD-4F66-ADDC-76AD8F216162}">
          <p14:sldIdLst>
            <p14:sldId id="310"/>
            <p14:sldId id="311"/>
            <p14:sldId id="312"/>
            <p14:sldId id="313"/>
            <p14:sldId id="316"/>
            <p14:sldId id="317"/>
            <p14:sldId id="318"/>
            <p14:sldId id="320"/>
            <p14:sldId id="339"/>
            <p14:sldId id="321"/>
            <p14:sldId id="322"/>
            <p14:sldId id="327"/>
            <p14:sldId id="328"/>
            <p14:sldId id="330"/>
            <p14:sldId id="329"/>
          </p14:sldIdLst>
        </p14:section>
        <p14:section name="Section separator slides" id="{0EBC4EC8-992E-41E7-B942-F8EB46ED6B78}">
          <p14:sldIdLst/>
        </p14:section>
        <p14:section name="End of presentation slide" id="{3DEFE252-2300-493E-B711-856B44168019}">
          <p14:sldIdLst/>
        </p14:section>
        <p14:section name="Image Dividers" id="{95BB778A-AD87-4674-AD5D-531C2C7676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EE23AC-90F7-2F93-E18A-D55EF451841A}" name="Lynn McVey" initials="LM" userId="S::Lynn.McVey@bthft.nhs.uk::6e0a40c3-eec9-4ae7-afa6-8535cb0f68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E72"/>
    <a:srgbClr val="F4A591"/>
    <a:srgbClr val="D5EEEF"/>
    <a:srgbClr val="ABDDDF"/>
    <a:srgbClr val="D1D8E3"/>
    <a:srgbClr val="FB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7" autoAdjust="0"/>
    <p:restoredTop sz="84262" autoAdjust="0"/>
  </p:normalViewPr>
  <p:slideViewPr>
    <p:cSldViewPr snapToGrid="0" snapToObjects="1">
      <p:cViewPr varScale="1">
        <p:scale>
          <a:sx n="89" d="100"/>
          <a:sy n="89" d="100"/>
        </p:scale>
        <p:origin x="1356" y="96"/>
      </p:cViewPr>
      <p:guideLst>
        <p:guide orient="horz" pos="2160"/>
        <p:guide pos="3840"/>
      </p:guideLst>
    </p:cSldViewPr>
  </p:slideViewPr>
  <p:notesTextViewPr>
    <p:cViewPr>
      <p:scale>
        <a:sx n="1" d="1"/>
        <a:sy n="1" d="1"/>
      </p:scale>
      <p:origin x="0" y="0"/>
    </p:cViewPr>
  </p:notesTextViewPr>
  <p:sorterViewPr>
    <p:cViewPr>
      <p:scale>
        <a:sx n="100" d="100"/>
        <a:sy n="100" d="100"/>
      </p:scale>
      <p:origin x="0" y="-85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0F2F6-4A88-41C4-BB8F-7B624B78A9FC}" type="datetimeFigureOut">
              <a:rPr lang="en-GB" smtClean="0"/>
              <a:t>20/03/2026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662A0-354D-41B7-AED4-39A32D95C313}" type="slidenum">
              <a:rPr lang="en-GB" smtClean="0"/>
              <a:t>‹#›</a:t>
            </a:fld>
            <a:endParaRPr lang="en-GB"/>
          </a:p>
        </p:txBody>
      </p:sp>
    </p:spTree>
    <p:extLst>
      <p:ext uri="{BB962C8B-B14F-4D97-AF65-F5344CB8AC3E}">
        <p14:creationId xmlns:p14="http://schemas.microsoft.com/office/powerpoint/2010/main" val="243024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https://digital.nhs.uk/ndrs/data/data-outputs/cancer-data-hub/rapid-cancer-registration-data-dashboards</a:t>
            </a:r>
          </a:p>
          <a:p>
            <a:endParaRPr lang="en-GB" dirty="0"/>
          </a:p>
          <a:p>
            <a:r>
              <a:rPr lang="en-GB" dirty="0"/>
              <a:t>NHS Resolution. October 2025. </a:t>
            </a:r>
            <a:r>
              <a:rPr lang="en-GB" sz="1200" b="0" i="0" u="none" strike="noStrike" kern="1200" baseline="0" dirty="0">
                <a:solidFill>
                  <a:schemeClr val="tx1"/>
                </a:solidFill>
                <a:latin typeface="+mn-lt"/>
                <a:ea typeface="+mn-ea"/>
                <a:cs typeface="+mn-cs"/>
              </a:rPr>
              <a:t>Delayed diagnosis of cancer: a thematic review of general practice indemnity claims</a:t>
            </a:r>
            <a:endParaRPr lang="en-GB" b="0" dirty="0"/>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4</a:t>
            </a:fld>
            <a:endParaRPr lang="en-GB"/>
          </a:p>
        </p:txBody>
      </p:sp>
    </p:spTree>
    <p:extLst>
      <p:ext uri="{BB962C8B-B14F-4D97-AF65-F5344CB8AC3E}">
        <p14:creationId xmlns:p14="http://schemas.microsoft.com/office/powerpoint/2010/main" val="3361311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may be useful when using SSNAP with patients living with dementia or learning differences; those who don’t have English as a first language; who are supported by families or informal carers; people without digital access; and those having difficulty understanding symptoms/location of symptoms (e.g. kidney pain).</a:t>
            </a:r>
            <a:endParaRPr lang="en-GB" sz="2000" dirty="0"/>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21</a:t>
            </a:fld>
            <a:endParaRPr lang="en-GB"/>
          </a:p>
        </p:txBody>
      </p:sp>
    </p:spTree>
    <p:extLst>
      <p:ext uri="{BB962C8B-B14F-4D97-AF65-F5344CB8AC3E}">
        <p14:creationId xmlns:p14="http://schemas.microsoft.com/office/powerpoint/2010/main" val="1601189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Complete the SystmOne digital SSNAP template as usual but don’t print or email letter &amp; chart. Instead complete paper SSNAP with patient or carer. </a:t>
            </a:r>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22</a:t>
            </a:fld>
            <a:endParaRPr lang="en-GB"/>
          </a:p>
        </p:txBody>
      </p:sp>
    </p:spTree>
    <p:extLst>
      <p:ext uri="{BB962C8B-B14F-4D97-AF65-F5344CB8AC3E}">
        <p14:creationId xmlns:p14="http://schemas.microsoft.com/office/powerpoint/2010/main" val="144223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841AF-E2C6-353C-CA77-DD9281BBB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D4900-6416-DFA0-26B3-244B19CA4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E79D0-1E00-A8DC-4FC3-AE819CBEE9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E71DC1-AACA-DEC6-9BB1-F305B097894F}"/>
              </a:ext>
            </a:extLst>
          </p:cNvPr>
          <p:cNvSpPr>
            <a:spLocks noGrp="1"/>
          </p:cNvSpPr>
          <p:nvPr>
            <p:ph type="sldNum" sz="quarter" idx="5"/>
          </p:nvPr>
        </p:nvSpPr>
        <p:spPr/>
        <p:txBody>
          <a:bodyPr/>
          <a:lstStyle/>
          <a:p>
            <a:fld id="{5B3662A0-354D-41B7-AED4-39A32D95C313}" type="slidenum">
              <a:rPr lang="en-GB" smtClean="0"/>
              <a:t>24</a:t>
            </a:fld>
            <a:endParaRPr lang="en-GB"/>
          </a:p>
        </p:txBody>
      </p:sp>
    </p:spTree>
    <p:extLst>
      <p:ext uri="{BB962C8B-B14F-4D97-AF65-F5344CB8AC3E}">
        <p14:creationId xmlns:p14="http://schemas.microsoft.com/office/powerpoint/2010/main" val="203433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5</a:t>
            </a:fld>
            <a:endParaRPr lang="en-GB"/>
          </a:p>
        </p:txBody>
      </p:sp>
    </p:spTree>
    <p:extLst>
      <p:ext uri="{BB962C8B-B14F-4D97-AF65-F5344CB8AC3E}">
        <p14:creationId xmlns:p14="http://schemas.microsoft.com/office/powerpoint/2010/main" val="78797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D0C3-A025-6C64-D27E-5B4E437B6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A0371-9CB8-1794-8C09-1BF2AB2F6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7A517-2D14-474D-4556-DA5ECC0DEB6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BAC9722-8E89-F0E4-9E82-3412DA4C11F3}"/>
              </a:ext>
            </a:extLst>
          </p:cNvPr>
          <p:cNvSpPr>
            <a:spLocks noGrp="1"/>
          </p:cNvSpPr>
          <p:nvPr>
            <p:ph type="sldNum" sz="quarter" idx="5"/>
          </p:nvPr>
        </p:nvSpPr>
        <p:spPr/>
        <p:txBody>
          <a:bodyPr/>
          <a:lstStyle/>
          <a:p>
            <a:fld id="{5B3662A0-354D-41B7-AED4-39A32D95C313}" type="slidenum">
              <a:rPr lang="en-GB" smtClean="0"/>
              <a:t>10</a:t>
            </a:fld>
            <a:endParaRPr lang="en-GB"/>
          </a:p>
        </p:txBody>
      </p:sp>
    </p:spTree>
    <p:extLst>
      <p:ext uri="{BB962C8B-B14F-4D97-AF65-F5344CB8AC3E}">
        <p14:creationId xmlns:p14="http://schemas.microsoft.com/office/powerpoint/2010/main" val="375161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A594B-5767-937D-772A-CDFCF582E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5DDC8-731C-B1AA-C395-3B6035D98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13DA4-D06C-0AC3-987E-7899D540C3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304C43-13FD-6C68-A169-D4E426786B01}"/>
              </a:ext>
            </a:extLst>
          </p:cNvPr>
          <p:cNvSpPr>
            <a:spLocks noGrp="1"/>
          </p:cNvSpPr>
          <p:nvPr>
            <p:ph type="sldNum" sz="quarter" idx="5"/>
          </p:nvPr>
        </p:nvSpPr>
        <p:spPr/>
        <p:txBody>
          <a:bodyPr/>
          <a:lstStyle/>
          <a:p>
            <a:fld id="{5B3662A0-354D-41B7-AED4-39A32D95C313}" type="slidenum">
              <a:rPr lang="en-GB" smtClean="0"/>
              <a:t>11</a:t>
            </a:fld>
            <a:endParaRPr lang="en-GB"/>
          </a:p>
        </p:txBody>
      </p:sp>
    </p:spTree>
    <p:extLst>
      <p:ext uri="{BB962C8B-B14F-4D97-AF65-F5344CB8AC3E}">
        <p14:creationId xmlns:p14="http://schemas.microsoft.com/office/powerpoint/2010/main" val="42369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Clr>
                <a:srgbClr val="F4A591"/>
              </a:buClr>
              <a:buFont typeface="Wingdings" panose="05000000000000000000" pitchFamily="2" charset="2"/>
              <a:buNone/>
            </a:pPr>
            <a:r>
              <a:rPr lang="en-GB" sz="1200" dirty="0"/>
              <a:t>Retrieve patient record &amp; locate SSNAP Dashboard on tree in SystmOne. </a:t>
            </a:r>
          </a:p>
          <a:p>
            <a:pPr>
              <a:lnSpc>
                <a:spcPct val="150000"/>
              </a:lnSpc>
              <a:buClr>
                <a:srgbClr val="F4A591"/>
              </a:buClr>
              <a:buFont typeface="Wingdings" panose="05000000000000000000" pitchFamily="2" charset="2"/>
              <a:buNone/>
            </a:pPr>
            <a:endParaRPr lang="en-GB" sz="1200" dirty="0"/>
          </a:p>
          <a:p>
            <a:pPr>
              <a:lnSpc>
                <a:spcPct val="150000"/>
              </a:lnSpc>
              <a:buClr>
                <a:srgbClr val="F4A591"/>
              </a:buClr>
              <a:buFont typeface="Wingdings" panose="05000000000000000000" pitchFamily="2" charset="2"/>
              <a:buNone/>
            </a:pPr>
            <a:r>
              <a:rPr lang="en-GB" sz="1200" dirty="0"/>
              <a:t>Click on Shared Safety Net Action Plan &gt; SSNAP template. </a:t>
            </a:r>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13</a:t>
            </a:fld>
            <a:endParaRPr lang="en-GB"/>
          </a:p>
        </p:txBody>
      </p:sp>
    </p:spTree>
    <p:extLst>
      <p:ext uri="{BB962C8B-B14F-4D97-AF65-F5344CB8AC3E}">
        <p14:creationId xmlns:p14="http://schemas.microsoft.com/office/powerpoint/2010/main" val="38405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 will be advised when baseline period begins &amp; ends. </a:t>
            </a:r>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14</a:t>
            </a:fld>
            <a:endParaRPr lang="en-GB"/>
          </a:p>
        </p:txBody>
      </p:sp>
    </p:spTree>
    <p:extLst>
      <p:ext uri="{BB962C8B-B14F-4D97-AF65-F5344CB8AC3E}">
        <p14:creationId xmlns:p14="http://schemas.microsoft.com/office/powerpoint/2010/main" val="151678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You’ll be advised when intervention period starts &amp; ends.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patient does not want to take part, it won’t affect their care. Revert to normal (pre-SSNAP) safety-netting process &amp; don’t complete SSNAP template. </a:t>
            </a:r>
            <a:r>
              <a:rPr lang="en-GB" dirty="0"/>
              <a:t>If you’ve started the template, delete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15</a:t>
            </a:fld>
            <a:endParaRPr lang="en-GB"/>
          </a:p>
        </p:txBody>
      </p:sp>
    </p:spTree>
    <p:extLst>
      <p:ext uri="{BB962C8B-B14F-4D97-AF65-F5344CB8AC3E}">
        <p14:creationId xmlns:p14="http://schemas.microsoft.com/office/powerpoint/2010/main" val="337482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rgbClr val="F4A591"/>
              </a:buClr>
            </a:pPr>
            <a:r>
              <a:rPr lang="en-GB" dirty="0"/>
              <a:t>‘New Letter’ box should be pre-populated with information regarding sender &amp; recipient.</a:t>
            </a:r>
          </a:p>
          <a:p>
            <a:pPr>
              <a:lnSpc>
                <a:spcPct val="100000"/>
              </a:lnSpc>
              <a:buClr>
                <a:srgbClr val="F4A591"/>
              </a:buClr>
            </a:pPr>
            <a:r>
              <a:rPr lang="en-GB" dirty="0"/>
              <a:t>Click ‘Write Now’ to generate letter.</a:t>
            </a:r>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16</a:t>
            </a:fld>
            <a:endParaRPr lang="en-GB"/>
          </a:p>
        </p:txBody>
      </p:sp>
    </p:spTree>
    <p:extLst>
      <p:ext uri="{BB962C8B-B14F-4D97-AF65-F5344CB8AC3E}">
        <p14:creationId xmlns:p14="http://schemas.microsoft.com/office/powerpoint/2010/main" val="195546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Content entered in SSNAP template merges into corresponding boxes in letter.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content before selecting ‘Save Final Version’. Locks letter for future editing.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17</a:t>
            </a:fld>
            <a:endParaRPr lang="en-GB"/>
          </a:p>
        </p:txBody>
      </p:sp>
    </p:spTree>
    <p:extLst>
      <p:ext uri="{BB962C8B-B14F-4D97-AF65-F5344CB8AC3E}">
        <p14:creationId xmlns:p14="http://schemas.microsoft.com/office/powerpoint/2010/main" val="40438074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image" Target="../media/image2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E8BFCE-679A-C7D9-743F-BC36E88187E3}"/>
              </a:ext>
            </a:extLst>
          </p:cNvPr>
          <p:cNvPicPr>
            <a:picLocks noChangeAspect="1"/>
          </p:cNvPicPr>
          <p:nvPr userDrawn="1"/>
        </p:nvPicPr>
        <p:blipFill>
          <a:blip r:embed="rId2"/>
          <a:stretch>
            <a:fillRect/>
          </a:stretch>
        </p:blipFill>
        <p:spPr>
          <a:xfrm>
            <a:off x="-1" y="858"/>
            <a:ext cx="12192000" cy="6858000"/>
          </a:xfrm>
          <a:prstGeom prst="rect">
            <a:avLst/>
          </a:prstGeom>
        </p:spPr>
      </p:pic>
      <p:pic>
        <p:nvPicPr>
          <p:cNvPr id="22" name="Picture 21" descr="A black screen with white text&#10;&#10;Description automatically generated">
            <a:extLst>
              <a:ext uri="{FF2B5EF4-FFF2-40B4-BE49-F238E27FC236}">
                <a16:creationId xmlns:a16="http://schemas.microsoft.com/office/drawing/2014/main" id="{8D0770AC-D1AE-2CF8-A766-EDD0115C3881}"/>
              </a:ext>
            </a:extLst>
          </p:cNvPr>
          <p:cNvPicPr>
            <a:picLocks noChangeAspect="1"/>
          </p:cNvPicPr>
          <p:nvPr userDrawn="1"/>
        </p:nvPicPr>
        <p:blipFill rotWithShape="1">
          <a:blip r:embed="rId3"/>
          <a:srcRect b="78691"/>
          <a:stretch/>
        </p:blipFill>
        <p:spPr>
          <a:xfrm>
            <a:off x="0" y="0"/>
            <a:ext cx="12192000" cy="1461214"/>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1031E836-ABB5-985B-7AC0-5C0B031AC58A}"/>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5" name="Picture 14">
            <a:extLst>
              <a:ext uri="{FF2B5EF4-FFF2-40B4-BE49-F238E27FC236}">
                <a16:creationId xmlns:a16="http://schemas.microsoft.com/office/drawing/2014/main" id="{2E774F36-71E0-C44B-3CF4-68215C4F54F1}"/>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18" name="Slide Number Placeholder 5">
            <a:extLst>
              <a:ext uri="{FF2B5EF4-FFF2-40B4-BE49-F238E27FC236}">
                <a16:creationId xmlns:a16="http://schemas.microsoft.com/office/drawing/2014/main" id="{7354716B-D5F0-3590-A28C-0EAB70248146}"/>
              </a:ext>
            </a:extLst>
          </p:cNvPr>
          <p:cNvSpPr txBox="1">
            <a:spLocks/>
          </p:cNvSpPr>
          <p:nvPr userDrawn="1"/>
        </p:nvSpPr>
        <p:spPr>
          <a:xfrm>
            <a:off x="86106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A55DE-D795-7B44-9085-719E51EC44B5}" type="slidenum">
              <a:rPr lang="en-US" smtClean="0"/>
              <a:pPr/>
              <a:t>‹#›</a:t>
            </a:fld>
            <a:endParaRPr lang="en-US" dirty="0"/>
          </a:p>
        </p:txBody>
      </p:sp>
      <p:sp>
        <p:nvSpPr>
          <p:cNvPr id="8" name="Subtitle 2">
            <a:extLst>
              <a:ext uri="{FF2B5EF4-FFF2-40B4-BE49-F238E27FC236}">
                <a16:creationId xmlns:a16="http://schemas.microsoft.com/office/drawing/2014/main" id="{523BBF5B-FE61-0E58-1D23-44908E2A2029}"/>
              </a:ext>
            </a:extLst>
          </p:cNvPr>
          <p:cNvSpPr>
            <a:spLocks noGrp="1"/>
          </p:cNvSpPr>
          <p:nvPr>
            <p:ph type="subTitle" idx="1"/>
          </p:nvPr>
        </p:nvSpPr>
        <p:spPr>
          <a:xfrm>
            <a:off x="1524000" y="4218947"/>
            <a:ext cx="9144000" cy="1271606"/>
          </a:xfrm>
        </p:spPr>
        <p:txBody>
          <a:bodyPr>
            <a:normAutofit/>
          </a:bodyPr>
          <a:lstStyle>
            <a:lvl1pPr marL="0" indent="0" algn="ctr">
              <a:buNone/>
              <a:defRPr sz="2400">
                <a:solidFill>
                  <a:schemeClr val="bg1"/>
                </a:solidFill>
              </a:defRPr>
            </a:lvl1pPr>
          </a:lstStyle>
          <a:p>
            <a:r>
              <a:rPr lang="en-US"/>
              <a:t>Click to edit Master subtitle style</a:t>
            </a:r>
            <a:endParaRPr lang="en-GB" dirty="0"/>
          </a:p>
        </p:txBody>
      </p:sp>
      <p:sp>
        <p:nvSpPr>
          <p:cNvPr id="9" name="Title 4">
            <a:extLst>
              <a:ext uri="{FF2B5EF4-FFF2-40B4-BE49-F238E27FC236}">
                <a16:creationId xmlns:a16="http://schemas.microsoft.com/office/drawing/2014/main" id="{2E9CBF92-C70C-2749-74CC-46E2430562DF}"/>
              </a:ext>
            </a:extLst>
          </p:cNvPr>
          <p:cNvSpPr>
            <a:spLocks noGrp="1"/>
          </p:cNvSpPr>
          <p:nvPr>
            <p:ph type="ctrTitle" hasCustomPrompt="1"/>
          </p:nvPr>
        </p:nvSpPr>
        <p:spPr>
          <a:xfrm>
            <a:off x="1524000" y="1355116"/>
            <a:ext cx="9144000" cy="2387600"/>
          </a:xfrm>
        </p:spPr>
        <p:txBody>
          <a:bodyPr>
            <a:normAutofit/>
          </a:bodyPr>
          <a:lstStyle>
            <a:lvl1pPr algn="ctr">
              <a:defRPr sz="6000">
                <a:solidFill>
                  <a:schemeClr val="bg1"/>
                </a:solidFill>
              </a:defRPr>
            </a:lvl1pPr>
          </a:lstStyle>
          <a:p>
            <a:r>
              <a:rPr lang="en-GB" dirty="0"/>
              <a:t>Click to add title</a:t>
            </a:r>
          </a:p>
        </p:txBody>
      </p:sp>
    </p:spTree>
    <p:extLst>
      <p:ext uri="{BB962C8B-B14F-4D97-AF65-F5344CB8AC3E}">
        <p14:creationId xmlns:p14="http://schemas.microsoft.com/office/powerpoint/2010/main" val="217661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3"/>
          <a:stretch>
            <a:fillRect/>
          </a:stretch>
        </p:blipFill>
        <p:spPr>
          <a:xfrm rot="1927307">
            <a:off x="10464018" y="1820219"/>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4"/>
          <a:stretch>
            <a:fillRect/>
          </a:stretch>
        </p:blipFill>
        <p:spPr>
          <a:xfrm>
            <a:off x="0" y="5141460"/>
            <a:ext cx="2582984" cy="171654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19CC202-ED01-9926-8D42-7FF868C2676B}"/>
              </a:ext>
            </a:extLst>
          </p:cNvPr>
          <p:cNvPicPr>
            <a:picLocks noChangeAspect="1"/>
          </p:cNvPicPr>
          <p:nvPr userDrawn="1"/>
        </p:nvPicPr>
        <p:blipFill rotWithShape="1">
          <a:blip r:embed="rId5"/>
          <a:srcRect b="74768"/>
          <a:stretch/>
        </p:blipFill>
        <p:spPr>
          <a:xfrm>
            <a:off x="0" y="429"/>
            <a:ext cx="12192000" cy="1730182"/>
          </a:xfrm>
          <a:prstGeom prst="rect">
            <a:avLst/>
          </a:prstGeom>
        </p:spPr>
      </p:pic>
    </p:spTree>
    <p:extLst>
      <p:ext uri="{BB962C8B-B14F-4D97-AF65-F5344CB8AC3E}">
        <p14:creationId xmlns:p14="http://schemas.microsoft.com/office/powerpoint/2010/main" val="184594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3"/>
          <a:stretch>
            <a:fillRect/>
          </a:stretch>
        </p:blipFill>
        <p:spPr>
          <a:xfrm rot="12288281">
            <a:off x="10164502" y="1399542"/>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4"/>
          <a:srcRect l="8151" b="33145"/>
          <a:stretch/>
        </p:blipFill>
        <p:spPr>
          <a:xfrm>
            <a:off x="1" y="4480660"/>
            <a:ext cx="3091180" cy="237734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E1FE778-5FB9-6AF4-AE0F-18E70EA2138E}"/>
              </a:ext>
            </a:extLst>
          </p:cNvPr>
          <p:cNvPicPr>
            <a:picLocks noChangeAspect="1"/>
          </p:cNvPicPr>
          <p:nvPr userDrawn="1"/>
        </p:nvPicPr>
        <p:blipFill rotWithShape="1">
          <a:blip r:embed="rId5"/>
          <a:srcRect b="74768"/>
          <a:stretch/>
        </p:blipFill>
        <p:spPr>
          <a:xfrm>
            <a:off x="0" y="429"/>
            <a:ext cx="12192000" cy="1730182"/>
          </a:xfrm>
          <a:prstGeom prst="rect">
            <a:avLst/>
          </a:prstGeom>
        </p:spPr>
      </p:pic>
    </p:spTree>
    <p:extLst>
      <p:ext uri="{BB962C8B-B14F-4D97-AF65-F5344CB8AC3E}">
        <p14:creationId xmlns:p14="http://schemas.microsoft.com/office/powerpoint/2010/main" val="308285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screen with white text&#10;&#10;Description automatically generated">
            <a:extLst>
              <a:ext uri="{FF2B5EF4-FFF2-40B4-BE49-F238E27FC236}">
                <a16:creationId xmlns:a16="http://schemas.microsoft.com/office/drawing/2014/main" id="{FBE3BE67-763D-21AA-5E34-63916A30C1C2}"/>
              </a:ext>
            </a:extLst>
          </p:cNvPr>
          <p:cNvPicPr>
            <a:picLocks noChangeAspect="1"/>
          </p:cNvPicPr>
          <p:nvPr userDrawn="1"/>
        </p:nvPicPr>
        <p:blipFill>
          <a:blip r:embed="rId3"/>
          <a:stretch>
            <a:fillRect/>
          </a:stretch>
        </p:blipFill>
        <p:spPr>
          <a:xfrm>
            <a:off x="1" y="858"/>
            <a:ext cx="12192000" cy="6857143"/>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9932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Rectangle 12"/>
          <p:cNvSpPr/>
          <p:nvPr userDrawn="1"/>
        </p:nvSpPr>
        <p:spPr>
          <a:xfrm>
            <a:off x="0" y="4046"/>
            <a:ext cx="12192000" cy="6853954"/>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descr="C:\Users\Charanjit\Desktop\cover_slide-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b="58785"/>
          <a:stretch/>
        </p:blipFill>
        <p:spPr bwMode="auto">
          <a:xfrm>
            <a:off x="0" y="-2"/>
            <a:ext cx="12192000" cy="3552827"/>
          </a:xfrm>
          <a:prstGeom prst="rect">
            <a:avLst/>
          </a:prstGeom>
          <a:noFill/>
          <a:extLst>
            <a:ext uri="{909E8E84-426E-40DD-AFC4-6F175D3DCCD1}">
              <a14:hiddenFill xmlns:a14="http://schemas.microsoft.com/office/drawing/2010/main">
                <a:solidFill>
                  <a:srgbClr val="FFFFFF"/>
                </a:solidFill>
              </a14:hiddenFill>
            </a:ext>
          </a:extLst>
        </p:spPr>
      </p:pic>
      <p:sp>
        <p:nvSpPr>
          <p:cNvPr id="26" name="Picture Placeholder 21"/>
          <p:cNvSpPr>
            <a:spLocks noGrp="1"/>
          </p:cNvSpPr>
          <p:nvPr>
            <p:ph type="pic" sz="quarter" idx="15"/>
          </p:nvPr>
        </p:nvSpPr>
        <p:spPr>
          <a:xfrm>
            <a:off x="2579505" y="-2"/>
            <a:ext cx="5021445" cy="3552827"/>
          </a:xfrm>
        </p:spPr>
        <p:txBody>
          <a:bodyPr/>
          <a:lstStyle>
            <a:lvl1pPr marL="0" indent="0">
              <a:buNone/>
              <a:defRPr>
                <a:latin typeface="Arial" pitchFamily="34" charset="0"/>
                <a:cs typeface="Arial" pitchFamily="34" charset="0"/>
              </a:defRPr>
            </a:lvl1pPr>
          </a:lstStyle>
          <a:p>
            <a:r>
              <a:rPr lang="en-US"/>
              <a:t>Click icon to add picture</a:t>
            </a:r>
            <a:endParaRPr lang="en-GB" dirty="0"/>
          </a:p>
        </p:txBody>
      </p:sp>
      <p:sp>
        <p:nvSpPr>
          <p:cNvPr id="14" name="Title 1"/>
          <p:cNvSpPr>
            <a:spLocks noGrp="1"/>
          </p:cNvSpPr>
          <p:nvPr>
            <p:ph type="ctrTitle"/>
          </p:nvPr>
        </p:nvSpPr>
        <p:spPr>
          <a:xfrm>
            <a:off x="2084205" y="3930554"/>
            <a:ext cx="8869544" cy="802499"/>
          </a:xfrm>
        </p:spPr>
        <p:txBody>
          <a:bodyPr anchor="b">
            <a:normAutofit/>
          </a:bodyPr>
          <a:lstStyle>
            <a:lvl1pPr algn="l">
              <a:defRPr sz="36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18" name="Subtitle 2"/>
          <p:cNvSpPr>
            <a:spLocks noGrp="1"/>
          </p:cNvSpPr>
          <p:nvPr>
            <p:ph type="subTitle" idx="1"/>
          </p:nvPr>
        </p:nvSpPr>
        <p:spPr>
          <a:xfrm>
            <a:off x="2084206" y="4971099"/>
            <a:ext cx="6900100" cy="675003"/>
          </a:xfrm>
        </p:spPr>
        <p:txBody>
          <a:bodyPr>
            <a:normAutofit/>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Slide Number Placeholder 5"/>
          <p:cNvSpPr>
            <a:spLocks noGrp="1"/>
          </p:cNvSpPr>
          <p:nvPr>
            <p:ph type="sldNum" sz="quarter" idx="12"/>
          </p:nvPr>
        </p:nvSpPr>
        <p:spPr>
          <a:xfrm>
            <a:off x="6457950" y="6356351"/>
            <a:ext cx="20574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B856BA93-D92C-4B3D-A925-0A69E5C8F74E}" type="slidenum">
              <a:rPr lang="en-GB" smtClean="0"/>
              <a:pPr/>
              <a:t>‹#›</a:t>
            </a:fld>
            <a:endParaRPr lang="en-GB" dirty="0"/>
          </a:p>
        </p:txBody>
      </p:sp>
      <p:pic>
        <p:nvPicPr>
          <p:cNvPr id="10" name="Picture 9">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5796722"/>
            <a:ext cx="11056823" cy="60118"/>
          </a:xfrm>
          <a:prstGeom prst="rect">
            <a:avLst/>
          </a:prstGeom>
        </p:spPr>
      </p:pic>
      <p:pic>
        <p:nvPicPr>
          <p:cNvPr id="2" name="Picture 1">
            <a:extLst>
              <a:ext uri="{FF2B5EF4-FFF2-40B4-BE49-F238E27FC236}">
                <a16:creationId xmlns:a16="http://schemas.microsoft.com/office/drawing/2014/main" id="{F531DD16-346C-2F88-547E-E8AC07016023}"/>
              </a:ext>
            </a:extLst>
          </p:cNvPr>
          <p:cNvPicPr>
            <a:picLocks noChangeAspect="1"/>
          </p:cNvPicPr>
          <p:nvPr userDrawn="1"/>
        </p:nvPicPr>
        <p:blipFill>
          <a:blip r:embed="rId4"/>
          <a:srcRect/>
          <a:stretch/>
        </p:blipFill>
        <p:spPr>
          <a:xfrm>
            <a:off x="400051" y="5973461"/>
            <a:ext cx="5121477" cy="689579"/>
          </a:xfrm>
          <a:prstGeom prst="rect">
            <a:avLst/>
          </a:prstGeom>
        </p:spPr>
      </p:pic>
    </p:spTree>
    <p:extLst>
      <p:ext uri="{BB962C8B-B14F-4D97-AF65-F5344CB8AC3E}">
        <p14:creationId xmlns:p14="http://schemas.microsoft.com/office/powerpoint/2010/main" val="145583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3" name="Rectangle 12"/>
          <p:cNvSpPr/>
          <p:nvPr userDrawn="1"/>
        </p:nvSpPr>
        <p:spPr>
          <a:xfrm>
            <a:off x="0" y="4046"/>
            <a:ext cx="12192000" cy="6853954"/>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sers\Charanjit\Desktop\cover_slid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5129" t="1529" b="1381"/>
          <a:stretch/>
        </p:blipFill>
        <p:spPr bwMode="auto">
          <a:xfrm>
            <a:off x="5715000" y="4046"/>
            <a:ext cx="6477000" cy="685395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ctrTitle"/>
          </p:nvPr>
        </p:nvSpPr>
        <p:spPr>
          <a:xfrm>
            <a:off x="298122" y="2042347"/>
            <a:ext cx="4650852" cy="1435630"/>
          </a:xfrm>
        </p:spPr>
        <p:txBody>
          <a:bodyPr anchor="b">
            <a:normAutofit/>
          </a:bodyPr>
          <a:lstStyle>
            <a:lvl1pPr algn="l">
              <a:defRPr sz="36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18" name="Subtitle 2"/>
          <p:cNvSpPr>
            <a:spLocks noGrp="1"/>
          </p:cNvSpPr>
          <p:nvPr>
            <p:ph type="subTitle" idx="1"/>
          </p:nvPr>
        </p:nvSpPr>
        <p:spPr>
          <a:xfrm>
            <a:off x="298122" y="3844722"/>
            <a:ext cx="4333258" cy="1103563"/>
          </a:xfrm>
        </p:spPr>
        <p:txBody>
          <a:bodyPr>
            <a:normAutofit/>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Picture Placeholder 21"/>
          <p:cNvSpPr>
            <a:spLocks noGrp="1"/>
          </p:cNvSpPr>
          <p:nvPr>
            <p:ph type="pic" sz="quarter" idx="13"/>
          </p:nvPr>
        </p:nvSpPr>
        <p:spPr>
          <a:xfrm>
            <a:off x="7084991" y="-1"/>
            <a:ext cx="2678133" cy="2061397"/>
          </a:xfrm>
        </p:spPr>
        <p:txBody>
          <a:bodyPr/>
          <a:lstStyle>
            <a:lvl1pPr marL="0" indent="0">
              <a:buNone/>
              <a:defRPr>
                <a:solidFill>
                  <a:schemeClr val="bg1"/>
                </a:solidFill>
                <a:latin typeface="Arial" pitchFamily="34" charset="0"/>
                <a:cs typeface="Arial" pitchFamily="34" charset="0"/>
              </a:defRPr>
            </a:lvl1pPr>
          </a:lstStyle>
          <a:p>
            <a:r>
              <a:rPr lang="en-US"/>
              <a:t>Click icon to add picture</a:t>
            </a:r>
            <a:endParaRPr lang="en-GB" dirty="0"/>
          </a:p>
        </p:txBody>
      </p:sp>
      <p:sp>
        <p:nvSpPr>
          <p:cNvPr id="25" name="Picture Placeholder 21"/>
          <p:cNvSpPr>
            <a:spLocks noGrp="1"/>
          </p:cNvSpPr>
          <p:nvPr>
            <p:ph type="pic" sz="quarter" idx="14" hasCustomPrompt="1"/>
          </p:nvPr>
        </p:nvSpPr>
        <p:spPr>
          <a:xfrm>
            <a:off x="9763124" y="2061397"/>
            <a:ext cx="2428875" cy="2177228"/>
          </a:xfrm>
        </p:spPr>
        <p:txBody>
          <a:bodyPr/>
          <a:lstStyle>
            <a:lvl1pPr marL="0" indent="0">
              <a:buNone/>
              <a:defRPr>
                <a:solidFill>
                  <a:srgbClr val="193E72"/>
                </a:solidFill>
                <a:latin typeface="Arial" pitchFamily="34" charset="0"/>
                <a:cs typeface="Arial" pitchFamily="34" charset="0"/>
              </a:defRPr>
            </a:lvl1pPr>
          </a:lstStyle>
          <a:p>
            <a:r>
              <a:rPr lang="en-GB" dirty="0"/>
              <a:t>Insert </a:t>
            </a:r>
            <a:br>
              <a:rPr lang="en-GB" dirty="0"/>
            </a:br>
            <a:r>
              <a:rPr lang="en-GB" dirty="0"/>
              <a:t>picture</a:t>
            </a:r>
          </a:p>
        </p:txBody>
      </p:sp>
      <p:sp>
        <p:nvSpPr>
          <p:cNvPr id="26" name="Picture Placeholder 21"/>
          <p:cNvSpPr>
            <a:spLocks noGrp="1"/>
          </p:cNvSpPr>
          <p:nvPr>
            <p:ph type="pic" sz="quarter" idx="15" hasCustomPrompt="1"/>
          </p:nvPr>
        </p:nvSpPr>
        <p:spPr>
          <a:xfrm>
            <a:off x="7084991" y="4238624"/>
            <a:ext cx="2678134" cy="2647949"/>
          </a:xfrm>
        </p:spPr>
        <p:txBody>
          <a:bodyPr/>
          <a:lstStyle>
            <a:lvl1pPr marL="0" indent="0">
              <a:buNone/>
              <a:defRPr>
                <a:latin typeface="Arial" pitchFamily="34" charset="0"/>
                <a:cs typeface="Arial" pitchFamily="34" charset="0"/>
              </a:defRPr>
            </a:lvl1pPr>
          </a:lstStyle>
          <a:p>
            <a:r>
              <a:rPr lang="en-GB" dirty="0"/>
              <a:t>Insert picture</a:t>
            </a:r>
          </a:p>
        </p:txBody>
      </p:sp>
      <p:pic>
        <p:nvPicPr>
          <p:cNvPr id="2" name="Picture 1">
            <a:extLst>
              <a:ext uri="{FF2B5EF4-FFF2-40B4-BE49-F238E27FC236}">
                <a16:creationId xmlns:a16="http://schemas.microsoft.com/office/drawing/2014/main" id="{C659AE44-E5DE-04F3-C3AE-AE9DF17B62F2}"/>
              </a:ext>
            </a:extLst>
          </p:cNvPr>
          <p:cNvPicPr>
            <a:picLocks noChangeAspect="1"/>
          </p:cNvPicPr>
          <p:nvPr userDrawn="1"/>
        </p:nvPicPr>
        <p:blipFill>
          <a:blip r:embed="rId3"/>
          <a:srcRect/>
          <a:stretch/>
        </p:blipFill>
        <p:spPr>
          <a:xfrm>
            <a:off x="342089" y="277901"/>
            <a:ext cx="5505411" cy="741274"/>
          </a:xfrm>
          <a:prstGeom prst="rect">
            <a:avLst/>
          </a:prstGeom>
        </p:spPr>
      </p:pic>
    </p:spTree>
    <p:extLst>
      <p:ext uri="{BB962C8B-B14F-4D97-AF65-F5344CB8AC3E}">
        <p14:creationId xmlns:p14="http://schemas.microsoft.com/office/powerpoint/2010/main" val="300288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050" name="Picture 2" descr="\\WDMYCLOUD\Public\Click_Duo_Design WORK\NIHR\NIHR_FENNY_Brand Guidelines Final version\Brand Guidelines Final version\Links\iStock-855239924.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1947"/>
          <a:stretch/>
        </p:blipFill>
        <p:spPr bwMode="auto">
          <a:xfrm>
            <a:off x="1928137" y="4046"/>
            <a:ext cx="10263863" cy="6865901"/>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21"/>
          <p:cNvSpPr>
            <a:spLocks noGrp="1"/>
          </p:cNvSpPr>
          <p:nvPr>
            <p:ph type="pic" sz="quarter" idx="15"/>
          </p:nvPr>
        </p:nvSpPr>
        <p:spPr>
          <a:xfrm>
            <a:off x="5257800" y="4046"/>
            <a:ext cx="6934200" cy="6853954"/>
          </a:xfrm>
        </p:spPr>
        <p:txBody>
          <a:bodyPr/>
          <a:lstStyle>
            <a:lvl1pPr marL="0" indent="0">
              <a:buNone/>
              <a:defRPr>
                <a:latin typeface="Arial" pitchFamily="34" charset="0"/>
                <a:cs typeface="Arial" pitchFamily="34" charset="0"/>
              </a:defRPr>
            </a:lvl1pPr>
          </a:lstStyle>
          <a:p>
            <a:r>
              <a:rPr lang="en-US"/>
              <a:t>Click icon to add picture</a:t>
            </a:r>
            <a:endParaRPr lang="en-GB" dirty="0"/>
          </a:p>
        </p:txBody>
      </p:sp>
      <p:pic>
        <p:nvPicPr>
          <p:cNvPr id="12" name="Picture 11">
            <a:extLst>
              <a:ext uri="{FF2B5EF4-FFF2-40B4-BE49-F238E27FC236}">
                <a16:creationId xmlns:a16="http://schemas.microsoft.com/office/drawing/2014/main" id="{5E208493-8149-6E45-81CC-EE362D4F2B77}"/>
              </a:ext>
            </a:extLst>
          </p:cNvPr>
          <p:cNvPicPr>
            <a:picLocks noChangeAspect="1"/>
          </p:cNvPicPr>
          <p:nvPr userDrawn="1"/>
        </p:nvPicPr>
        <p:blipFill>
          <a:blip r:embed="rId3"/>
          <a:stretch>
            <a:fillRect/>
          </a:stretch>
        </p:blipFill>
        <p:spPr>
          <a:xfrm>
            <a:off x="402422" y="318527"/>
            <a:ext cx="3196167" cy="368789"/>
          </a:xfrm>
          <a:prstGeom prst="rect">
            <a:avLst/>
          </a:prstGeom>
        </p:spPr>
      </p:pic>
      <p:sp>
        <p:nvSpPr>
          <p:cNvPr id="13" name="Rectangle 12"/>
          <p:cNvSpPr/>
          <p:nvPr userDrawn="1"/>
        </p:nvSpPr>
        <p:spPr>
          <a:xfrm>
            <a:off x="0" y="4045"/>
            <a:ext cx="5257800" cy="6865901"/>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a:spLocks noGrp="1"/>
          </p:cNvSpPr>
          <p:nvPr>
            <p:ph type="ctrTitle"/>
          </p:nvPr>
        </p:nvSpPr>
        <p:spPr>
          <a:xfrm>
            <a:off x="264124" y="2349228"/>
            <a:ext cx="3948501" cy="802499"/>
          </a:xfrm>
        </p:spPr>
        <p:txBody>
          <a:bodyPr anchor="b">
            <a:normAutofit/>
          </a:bodyPr>
          <a:lstStyle>
            <a:lvl1pPr algn="l">
              <a:defRPr sz="36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16" name="Subtitle 2"/>
          <p:cNvSpPr>
            <a:spLocks noGrp="1"/>
          </p:cNvSpPr>
          <p:nvPr>
            <p:ph type="subTitle" idx="1"/>
          </p:nvPr>
        </p:nvSpPr>
        <p:spPr>
          <a:xfrm>
            <a:off x="264124" y="3428743"/>
            <a:ext cx="3196026" cy="675003"/>
          </a:xfrm>
        </p:spPr>
        <p:txBody>
          <a:bodyPr>
            <a:normAutofit/>
          </a:bodyPr>
          <a:lstStyle>
            <a:lvl1pPr marL="0" indent="0" algn="l">
              <a:buNone/>
              <a:defRPr sz="2000">
                <a:solidFill>
                  <a:schemeClr val="bg1"/>
                </a:solidFill>
                <a:latin typeface="Lato "/>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9" name="Picture 18">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4"/>
          <a:srcRect t="3" r="6601" b="-36686"/>
          <a:stretch/>
        </p:blipFill>
        <p:spPr>
          <a:xfrm>
            <a:off x="402422" y="1249678"/>
            <a:ext cx="4393141" cy="45719"/>
          </a:xfrm>
          <a:prstGeom prst="rect">
            <a:avLst/>
          </a:prstGeom>
        </p:spPr>
      </p:pic>
      <p:pic>
        <p:nvPicPr>
          <p:cNvPr id="14" name="Picture 13">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8058527">
            <a:off x="3541487" y="5142736"/>
            <a:ext cx="1342276" cy="1285674"/>
          </a:xfrm>
          <a:prstGeom prst="rect">
            <a:avLst/>
          </a:prstGeom>
        </p:spPr>
      </p:pic>
      <p:pic>
        <p:nvPicPr>
          <p:cNvPr id="3" name="Picture 2">
            <a:extLst>
              <a:ext uri="{FF2B5EF4-FFF2-40B4-BE49-F238E27FC236}">
                <a16:creationId xmlns:a16="http://schemas.microsoft.com/office/drawing/2014/main" id="{59CD1F5B-E409-AF93-3FA8-3265C4A2C38E}"/>
              </a:ext>
            </a:extLst>
          </p:cNvPr>
          <p:cNvPicPr>
            <a:picLocks noChangeAspect="1"/>
          </p:cNvPicPr>
          <p:nvPr userDrawn="1"/>
        </p:nvPicPr>
        <p:blipFill>
          <a:blip r:embed="rId6"/>
          <a:srcRect/>
          <a:stretch/>
        </p:blipFill>
        <p:spPr>
          <a:xfrm>
            <a:off x="342090" y="337293"/>
            <a:ext cx="5064310" cy="681882"/>
          </a:xfrm>
          <a:prstGeom prst="rect">
            <a:avLst/>
          </a:prstGeom>
        </p:spPr>
      </p:pic>
    </p:spTree>
    <p:extLst>
      <p:ext uri="{BB962C8B-B14F-4D97-AF65-F5344CB8AC3E}">
        <p14:creationId xmlns:p14="http://schemas.microsoft.com/office/powerpoint/2010/main" val="261381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141835"/>
          </a:xfrm>
        </p:spPr>
        <p:txBody>
          <a:bodyPr>
            <a:normAutofit/>
          </a:bodyPr>
          <a:lstStyle>
            <a:lvl1pPr>
              <a:defRPr sz="2400">
                <a:solidFill>
                  <a:srgbClr val="193E72"/>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198146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158695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6"/>
            <a:ext cx="10515600" cy="4065634"/>
          </a:xfrm>
        </p:spPr>
        <p:txBody>
          <a:bodyPr>
            <a:normAutofit/>
          </a:bodyPr>
          <a:lstStyle>
            <a:lvl1pPr>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36282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6"/>
            <a:ext cx="10515600" cy="4065634"/>
          </a:xfrm>
        </p:spPr>
        <p:txBody>
          <a:bodyPr>
            <a:normAutofit/>
          </a:bodyPr>
          <a:lstStyle>
            <a:lvl1pPr>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107440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3"/>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4"/>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7" name="Picture 16" descr="A screenshot of a computer&#10;&#10;Description automatically generated">
            <a:extLst>
              <a:ext uri="{FF2B5EF4-FFF2-40B4-BE49-F238E27FC236}">
                <a16:creationId xmlns:a16="http://schemas.microsoft.com/office/drawing/2014/main" id="{A133AC7F-E784-D43E-879F-A2B9CD83A22A}"/>
              </a:ext>
            </a:extLst>
          </p:cNvPr>
          <p:cNvPicPr>
            <a:picLocks noChangeAspect="1"/>
          </p:cNvPicPr>
          <p:nvPr userDrawn="1"/>
        </p:nvPicPr>
        <p:blipFill rotWithShape="1">
          <a:blip r:embed="rId5"/>
          <a:srcRect b="74768"/>
          <a:stretch/>
        </p:blipFill>
        <p:spPr>
          <a:xfrm>
            <a:off x="0" y="429"/>
            <a:ext cx="12192000" cy="1730182"/>
          </a:xfrm>
          <a:prstGeom prst="rect">
            <a:avLst/>
          </a:prstGeom>
        </p:spPr>
      </p:pic>
    </p:spTree>
    <p:extLst>
      <p:ext uri="{BB962C8B-B14F-4D97-AF65-F5344CB8AC3E}">
        <p14:creationId xmlns:p14="http://schemas.microsoft.com/office/powerpoint/2010/main" val="319526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3"/>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4"/>
          <a:stretch>
            <a:fillRect/>
          </a:stretch>
        </p:blipFill>
        <p:spPr>
          <a:xfrm rot="16200000">
            <a:off x="10129459" y="1714918"/>
            <a:ext cx="1579205" cy="1184404"/>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0AC03005-3352-B1B4-0123-470A6CD8F97A}"/>
              </a:ext>
            </a:extLst>
          </p:cNvPr>
          <p:cNvPicPr>
            <a:picLocks noChangeAspect="1"/>
          </p:cNvPicPr>
          <p:nvPr userDrawn="1"/>
        </p:nvPicPr>
        <p:blipFill rotWithShape="1">
          <a:blip r:embed="rId5"/>
          <a:srcRect b="74768"/>
          <a:stretch/>
        </p:blipFill>
        <p:spPr>
          <a:xfrm>
            <a:off x="0" y="429"/>
            <a:ext cx="12192000" cy="1730182"/>
          </a:xfrm>
          <a:prstGeom prst="rect">
            <a:avLst/>
          </a:prstGeom>
        </p:spPr>
      </p:pic>
    </p:spTree>
    <p:extLst>
      <p:ext uri="{BB962C8B-B14F-4D97-AF65-F5344CB8AC3E}">
        <p14:creationId xmlns:p14="http://schemas.microsoft.com/office/powerpoint/2010/main" val="112484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3"/>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4"/>
          <a:stretch>
            <a:fillRect/>
          </a:stretch>
        </p:blipFill>
        <p:spPr>
          <a:xfrm rot="16200000">
            <a:off x="10129459" y="1714918"/>
            <a:ext cx="1579205" cy="118440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1D995833-2522-2005-F7EF-E3C805F4C116}"/>
              </a:ext>
            </a:extLst>
          </p:cNvPr>
          <p:cNvPicPr>
            <a:picLocks noChangeAspect="1"/>
          </p:cNvPicPr>
          <p:nvPr userDrawn="1"/>
        </p:nvPicPr>
        <p:blipFill rotWithShape="1">
          <a:blip r:embed="rId5"/>
          <a:srcRect b="74768"/>
          <a:stretch/>
        </p:blipFill>
        <p:spPr>
          <a:xfrm>
            <a:off x="0" y="429"/>
            <a:ext cx="12192000" cy="1730182"/>
          </a:xfrm>
          <a:prstGeom prst="rect">
            <a:avLst/>
          </a:prstGeom>
        </p:spPr>
      </p:pic>
    </p:spTree>
    <p:extLst>
      <p:ext uri="{BB962C8B-B14F-4D97-AF65-F5344CB8AC3E}">
        <p14:creationId xmlns:p14="http://schemas.microsoft.com/office/powerpoint/2010/main" val="273223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3"/>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4"/>
          <a:stretch>
            <a:fillRect/>
          </a:stretch>
        </p:blipFill>
        <p:spPr>
          <a:xfrm rot="1782855">
            <a:off x="10190480" y="1733267"/>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5" name="Picture 4" descr="A screenshot of a computer&#10;&#10;Description automatically generated">
            <a:extLst>
              <a:ext uri="{FF2B5EF4-FFF2-40B4-BE49-F238E27FC236}">
                <a16:creationId xmlns:a16="http://schemas.microsoft.com/office/drawing/2014/main" id="{835A294F-B899-1E05-0916-439C97C54997}"/>
              </a:ext>
            </a:extLst>
          </p:cNvPr>
          <p:cNvPicPr>
            <a:picLocks noChangeAspect="1"/>
          </p:cNvPicPr>
          <p:nvPr userDrawn="1"/>
        </p:nvPicPr>
        <p:blipFill rotWithShape="1">
          <a:blip r:embed="rId5"/>
          <a:srcRect b="74768"/>
          <a:stretch/>
        </p:blipFill>
        <p:spPr>
          <a:xfrm>
            <a:off x="0" y="429"/>
            <a:ext cx="12192000" cy="1730182"/>
          </a:xfrm>
          <a:prstGeom prst="rect">
            <a:avLst/>
          </a:prstGeom>
        </p:spPr>
      </p:pic>
    </p:spTree>
    <p:extLst>
      <p:ext uri="{BB962C8B-B14F-4D97-AF65-F5344CB8AC3E}">
        <p14:creationId xmlns:p14="http://schemas.microsoft.com/office/powerpoint/2010/main" val="113264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3/20/2026</a:t>
            </a:fld>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3617914908"/>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62" r:id="rId3"/>
    <p:sldLayoutId id="2147483664" r:id="rId4"/>
    <p:sldLayoutId id="2147483693" r:id="rId5"/>
    <p:sldLayoutId id="2147483679" r:id="rId6"/>
    <p:sldLayoutId id="2147483660" r:id="rId7"/>
    <p:sldLayoutId id="2147483678" r:id="rId8"/>
    <p:sldLayoutId id="2147483677" r:id="rId9"/>
    <p:sldLayoutId id="2147483676" r:id="rId10"/>
    <p:sldLayoutId id="2147483675" r:id="rId11"/>
    <p:sldLayoutId id="2147483674" r:id="rId12"/>
    <p:sldLayoutId id="2147483689" r:id="rId13"/>
    <p:sldLayoutId id="2147483686"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Lato "/>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Lato "/>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Lato "/>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2248C-2770-5470-B222-9B8243A753AB}"/>
              </a:ext>
            </a:extLst>
          </p:cNvPr>
          <p:cNvSpPr>
            <a:spLocks noGrp="1"/>
          </p:cNvSpPr>
          <p:nvPr>
            <p:ph type="ctrTitle"/>
          </p:nvPr>
        </p:nvSpPr>
        <p:spPr>
          <a:xfrm>
            <a:off x="1621971" y="3240314"/>
            <a:ext cx="9144000" cy="2387600"/>
          </a:xfrm>
        </p:spPr>
        <p:txBody>
          <a:bodyPr>
            <a:normAutofit fontScale="90000"/>
          </a:bodyPr>
          <a:lstStyle/>
          <a:p>
            <a:r>
              <a:rPr lang="en-GB" sz="4900" dirty="0"/>
              <a:t>Shared Safety Net Action Plan (SSNAP)</a:t>
            </a:r>
            <a:br>
              <a:rPr lang="en-GB" sz="4900" dirty="0"/>
            </a:br>
            <a:br>
              <a:rPr lang="en-GB" sz="4900" dirty="0"/>
            </a:br>
            <a:br>
              <a:rPr lang="en-GB" sz="4900" dirty="0"/>
            </a:br>
            <a:br>
              <a:rPr lang="en-GB" sz="4900" dirty="0"/>
            </a:br>
            <a:r>
              <a:rPr lang="en-GB" sz="4900" dirty="0"/>
              <a:t>Training for Users in Intervention Practices</a:t>
            </a:r>
            <a:br>
              <a:rPr lang="en-GB" dirty="0"/>
            </a:br>
            <a:endParaRPr lang="en-GB" dirty="0"/>
          </a:p>
        </p:txBody>
      </p:sp>
      <p:sp>
        <p:nvSpPr>
          <p:cNvPr id="6" name="Rectangle: Rounded Corners 5">
            <a:extLst>
              <a:ext uri="{FF2B5EF4-FFF2-40B4-BE49-F238E27FC236}">
                <a16:creationId xmlns:a16="http://schemas.microsoft.com/office/drawing/2014/main" id="{7D532814-D84C-F354-D7B8-F358D276BA82}"/>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BD4A506-02C2-97F4-E777-5FA24187B295}"/>
              </a:ext>
            </a:extLst>
          </p:cNvPr>
          <p:cNvPicPr>
            <a:picLocks noChangeAspect="1"/>
          </p:cNvPicPr>
          <p:nvPr/>
        </p:nvPicPr>
        <p:blipFill>
          <a:blip r:embed="rId2"/>
          <a:stretch>
            <a:fillRect/>
          </a:stretch>
        </p:blipFill>
        <p:spPr>
          <a:xfrm>
            <a:off x="8142514" y="2993571"/>
            <a:ext cx="1880238" cy="1839686"/>
          </a:xfrm>
          <a:prstGeom prst="rect">
            <a:avLst/>
          </a:prstGeom>
        </p:spPr>
      </p:pic>
      <p:pic>
        <p:nvPicPr>
          <p:cNvPr id="5" name="Picture 4">
            <a:extLst>
              <a:ext uri="{FF2B5EF4-FFF2-40B4-BE49-F238E27FC236}">
                <a16:creationId xmlns:a16="http://schemas.microsoft.com/office/drawing/2014/main" id="{6AF06DEB-1E52-5CE5-C4A1-0A02B6A73B87}"/>
              </a:ext>
            </a:extLst>
          </p:cNvPr>
          <p:cNvPicPr>
            <a:picLocks noChangeAspect="1"/>
          </p:cNvPicPr>
          <p:nvPr/>
        </p:nvPicPr>
        <p:blipFill>
          <a:blip r:embed="rId3"/>
          <a:stretch>
            <a:fillRect/>
          </a:stretch>
        </p:blipFill>
        <p:spPr>
          <a:xfrm>
            <a:off x="7973812" y="2743417"/>
            <a:ext cx="2302302" cy="2339994"/>
          </a:xfrm>
          <a:prstGeom prst="rect">
            <a:avLst/>
          </a:prstGeom>
        </p:spPr>
      </p:pic>
      <p:pic>
        <p:nvPicPr>
          <p:cNvPr id="4" name="Picture 3">
            <a:extLst>
              <a:ext uri="{FF2B5EF4-FFF2-40B4-BE49-F238E27FC236}">
                <a16:creationId xmlns:a16="http://schemas.microsoft.com/office/drawing/2014/main" id="{A9B9DE4F-7116-EBF0-53D5-4B45813B0539}"/>
              </a:ext>
            </a:extLst>
          </p:cNvPr>
          <p:cNvPicPr>
            <a:picLocks noChangeAspect="1"/>
          </p:cNvPicPr>
          <p:nvPr/>
        </p:nvPicPr>
        <p:blipFill>
          <a:blip r:embed="rId4"/>
          <a:srcRect r="4469"/>
          <a:stretch>
            <a:fillRect/>
          </a:stretch>
        </p:blipFill>
        <p:spPr>
          <a:xfrm>
            <a:off x="468363" y="226509"/>
            <a:ext cx="1436638" cy="241690"/>
          </a:xfrm>
          <a:prstGeom prst="rect">
            <a:avLst/>
          </a:prstGeom>
        </p:spPr>
      </p:pic>
    </p:spTree>
    <p:extLst>
      <p:ext uri="{BB962C8B-B14F-4D97-AF65-F5344CB8AC3E}">
        <p14:creationId xmlns:p14="http://schemas.microsoft.com/office/powerpoint/2010/main" val="267072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78E5-2D8D-941A-0DFD-BE1B06CA58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B51AD1-80F8-3960-1895-757D868ECF9D}"/>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B02DB3D-FC72-9BE5-4197-1D7790CB84C7}"/>
              </a:ext>
            </a:extLst>
          </p:cNvPr>
          <p:cNvPicPr>
            <a:picLocks noChangeAspect="1"/>
          </p:cNvPicPr>
          <p:nvPr/>
        </p:nvPicPr>
        <p:blipFill>
          <a:blip r:embed="rId3"/>
          <a:stretch>
            <a:fillRect/>
          </a:stretch>
        </p:blipFill>
        <p:spPr>
          <a:xfrm>
            <a:off x="10876529" y="5769423"/>
            <a:ext cx="932769" cy="987638"/>
          </a:xfrm>
          <a:prstGeom prst="rect">
            <a:avLst/>
          </a:prstGeom>
        </p:spPr>
      </p:pic>
      <p:sp>
        <p:nvSpPr>
          <p:cNvPr id="5" name="Title 1">
            <a:extLst>
              <a:ext uri="{FF2B5EF4-FFF2-40B4-BE49-F238E27FC236}">
                <a16:creationId xmlns:a16="http://schemas.microsoft.com/office/drawing/2014/main" id="{FAFBF7E9-A591-00C9-FAFB-C5A97C7E72DD}"/>
              </a:ext>
            </a:extLst>
          </p:cNvPr>
          <p:cNvSpPr>
            <a:spLocks noGrp="1"/>
          </p:cNvSpPr>
          <p:nvPr>
            <p:ph type="title"/>
          </p:nvPr>
        </p:nvSpPr>
        <p:spPr>
          <a:xfrm>
            <a:off x="237506" y="160581"/>
            <a:ext cx="10515600" cy="865467"/>
          </a:xfrm>
        </p:spPr>
        <p:txBody>
          <a:bodyPr>
            <a:normAutofit fontScale="90000"/>
          </a:bodyPr>
          <a:lstStyle/>
          <a:p>
            <a:r>
              <a:rPr lang="en-GB" u="sng" dirty="0">
                <a:uFill>
                  <a:solidFill>
                    <a:srgbClr val="F4A591"/>
                  </a:solidFill>
                </a:uFill>
              </a:rPr>
              <a:t>Which patients are eligible for SSNAP?</a:t>
            </a:r>
            <a:br>
              <a:rPr lang="en-GB" dirty="0"/>
            </a:br>
            <a:endParaRPr lang="en-GB" dirty="0"/>
          </a:p>
        </p:txBody>
      </p:sp>
      <p:sp>
        <p:nvSpPr>
          <p:cNvPr id="11" name="Rectangle 1">
            <a:extLst>
              <a:ext uri="{FF2B5EF4-FFF2-40B4-BE49-F238E27FC236}">
                <a16:creationId xmlns:a16="http://schemas.microsoft.com/office/drawing/2014/main" id="{6A49DB81-A8A2-9D1D-C710-4B1738F50AD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
            <a:extLst>
              <a:ext uri="{FF2B5EF4-FFF2-40B4-BE49-F238E27FC236}">
                <a16:creationId xmlns:a16="http://schemas.microsoft.com/office/drawing/2014/main" id="{7CBD63B9-CD6E-94D2-0F2F-8E1FE4287D7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a:extLst>
              <a:ext uri="{FF2B5EF4-FFF2-40B4-BE49-F238E27FC236}">
                <a16:creationId xmlns:a16="http://schemas.microsoft.com/office/drawing/2014/main" id="{2DA92353-FA96-36A1-8E77-929DD5AF27E7}"/>
              </a:ext>
            </a:extLst>
          </p:cNvPr>
          <p:cNvPicPr>
            <a:picLocks noChangeAspect="1"/>
          </p:cNvPicPr>
          <p:nvPr/>
        </p:nvPicPr>
        <p:blipFill>
          <a:blip r:embed="rId4"/>
          <a:stretch>
            <a:fillRect/>
          </a:stretch>
        </p:blipFill>
        <p:spPr>
          <a:xfrm>
            <a:off x="4838583" y="1574419"/>
            <a:ext cx="2374462" cy="2688513"/>
          </a:xfrm>
          <a:prstGeom prst="rect">
            <a:avLst/>
          </a:prstGeom>
        </p:spPr>
      </p:pic>
      <p:sp>
        <p:nvSpPr>
          <p:cNvPr id="19" name="TextBox 18">
            <a:extLst>
              <a:ext uri="{FF2B5EF4-FFF2-40B4-BE49-F238E27FC236}">
                <a16:creationId xmlns:a16="http://schemas.microsoft.com/office/drawing/2014/main" id="{46324843-3E00-996D-EB01-1496217C6373}"/>
              </a:ext>
            </a:extLst>
          </p:cNvPr>
          <p:cNvSpPr txBox="1"/>
          <p:nvPr/>
        </p:nvSpPr>
        <p:spPr>
          <a:xfrm>
            <a:off x="639474" y="1133614"/>
            <a:ext cx="4010092" cy="923330"/>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18 years or older with non-specific symptoms which could indicate cancer. </a:t>
            </a:r>
          </a:p>
        </p:txBody>
      </p:sp>
      <p:sp>
        <p:nvSpPr>
          <p:cNvPr id="23" name="TextBox 22">
            <a:extLst>
              <a:ext uri="{FF2B5EF4-FFF2-40B4-BE49-F238E27FC236}">
                <a16:creationId xmlns:a16="http://schemas.microsoft.com/office/drawing/2014/main" id="{230396AC-4FD1-41CA-F4A6-C4B979B81B26}"/>
              </a:ext>
            </a:extLst>
          </p:cNvPr>
          <p:cNvSpPr txBox="1"/>
          <p:nvPr/>
        </p:nvSpPr>
        <p:spPr>
          <a:xfrm>
            <a:off x="670414" y="2736311"/>
            <a:ext cx="4372594" cy="923330"/>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must have capacity or accompanied by family member or informal carer (consultee) &gt;18.</a:t>
            </a:r>
          </a:p>
        </p:txBody>
      </p:sp>
      <p:pic>
        <p:nvPicPr>
          <p:cNvPr id="25" name="Graphic 24" descr="Checkmark with solid fill">
            <a:extLst>
              <a:ext uri="{FF2B5EF4-FFF2-40B4-BE49-F238E27FC236}">
                <a16:creationId xmlns:a16="http://schemas.microsoft.com/office/drawing/2014/main" id="{234908EA-2234-F423-A7C8-59944D7ED0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17" y="1294960"/>
            <a:ext cx="540657" cy="540657"/>
          </a:xfrm>
          <a:prstGeom prst="rect">
            <a:avLst/>
          </a:prstGeom>
        </p:spPr>
      </p:pic>
      <p:pic>
        <p:nvPicPr>
          <p:cNvPr id="27" name="Picture 26">
            <a:extLst>
              <a:ext uri="{FF2B5EF4-FFF2-40B4-BE49-F238E27FC236}">
                <a16:creationId xmlns:a16="http://schemas.microsoft.com/office/drawing/2014/main" id="{8AEE34AD-FEEC-154F-A325-E473624AEC6E}"/>
              </a:ext>
            </a:extLst>
          </p:cNvPr>
          <p:cNvPicPr>
            <a:picLocks noChangeAspect="1"/>
          </p:cNvPicPr>
          <p:nvPr/>
        </p:nvPicPr>
        <p:blipFill>
          <a:blip r:embed="rId7"/>
          <a:stretch>
            <a:fillRect/>
          </a:stretch>
        </p:blipFill>
        <p:spPr>
          <a:xfrm>
            <a:off x="127823" y="2871340"/>
            <a:ext cx="542591" cy="542591"/>
          </a:xfrm>
          <a:prstGeom prst="rect">
            <a:avLst/>
          </a:prstGeom>
        </p:spPr>
      </p:pic>
      <p:sp>
        <p:nvSpPr>
          <p:cNvPr id="29" name="TextBox 28">
            <a:extLst>
              <a:ext uri="{FF2B5EF4-FFF2-40B4-BE49-F238E27FC236}">
                <a16:creationId xmlns:a16="http://schemas.microsoft.com/office/drawing/2014/main" id="{8AED88FA-BB25-5DE4-A37A-832500A8D78D}"/>
              </a:ext>
            </a:extLst>
          </p:cNvPr>
          <p:cNvSpPr txBox="1"/>
          <p:nvPr/>
        </p:nvSpPr>
        <p:spPr>
          <a:xfrm>
            <a:off x="8052152" y="4832046"/>
            <a:ext cx="3048226" cy="369332"/>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Opted out of data sharing.</a:t>
            </a:r>
          </a:p>
        </p:txBody>
      </p:sp>
      <p:sp>
        <p:nvSpPr>
          <p:cNvPr id="31" name="TextBox 30">
            <a:extLst>
              <a:ext uri="{FF2B5EF4-FFF2-40B4-BE49-F238E27FC236}">
                <a16:creationId xmlns:a16="http://schemas.microsoft.com/office/drawing/2014/main" id="{E0F092A9-4B03-CD09-EE17-41D9385149F3}"/>
              </a:ext>
            </a:extLst>
          </p:cNvPr>
          <p:cNvSpPr txBox="1"/>
          <p:nvPr/>
        </p:nvSpPr>
        <p:spPr>
          <a:xfrm>
            <a:off x="8079262" y="2075743"/>
            <a:ext cx="3537904" cy="642238"/>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Consultee does not agree to receiving SSNAP. </a:t>
            </a:r>
          </a:p>
        </p:txBody>
      </p:sp>
      <p:pic>
        <p:nvPicPr>
          <p:cNvPr id="34" name="Graphic 33" descr="Close with solid fill">
            <a:extLst>
              <a:ext uri="{FF2B5EF4-FFF2-40B4-BE49-F238E27FC236}">
                <a16:creationId xmlns:a16="http://schemas.microsoft.com/office/drawing/2014/main" id="{ADCC0F65-8967-E3DC-5CF0-58D9B196A9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1712" y="763899"/>
            <a:ext cx="540657" cy="540657"/>
          </a:xfrm>
          <a:prstGeom prst="rect">
            <a:avLst/>
          </a:prstGeom>
        </p:spPr>
      </p:pic>
      <p:sp>
        <p:nvSpPr>
          <p:cNvPr id="6" name="TextBox 5">
            <a:extLst>
              <a:ext uri="{FF2B5EF4-FFF2-40B4-BE49-F238E27FC236}">
                <a16:creationId xmlns:a16="http://schemas.microsoft.com/office/drawing/2014/main" id="{A92BCC3B-42A5-B1D8-D286-333F632C7B76}"/>
              </a:ext>
            </a:extLst>
          </p:cNvPr>
          <p:cNvSpPr txBox="1"/>
          <p:nvPr/>
        </p:nvSpPr>
        <p:spPr>
          <a:xfrm>
            <a:off x="8052152" y="3416047"/>
            <a:ext cx="3807054" cy="642237"/>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Young people and children under 18 years.</a:t>
            </a:r>
          </a:p>
        </p:txBody>
      </p:sp>
      <p:sp>
        <p:nvSpPr>
          <p:cNvPr id="8" name="TextBox 7">
            <a:extLst>
              <a:ext uri="{FF2B5EF4-FFF2-40B4-BE49-F238E27FC236}">
                <a16:creationId xmlns:a16="http://schemas.microsoft.com/office/drawing/2014/main" id="{90FC0987-23C0-AEC4-3B95-886989023928}"/>
              </a:ext>
            </a:extLst>
          </p:cNvPr>
          <p:cNvSpPr txBox="1"/>
          <p:nvPr/>
        </p:nvSpPr>
        <p:spPr>
          <a:xfrm>
            <a:off x="8022369" y="711061"/>
            <a:ext cx="4827319" cy="646331"/>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without capacity who are not accompanied by a consultee. </a:t>
            </a:r>
          </a:p>
        </p:txBody>
      </p:sp>
      <p:pic>
        <p:nvPicPr>
          <p:cNvPr id="9" name="Picture 8">
            <a:extLst>
              <a:ext uri="{FF2B5EF4-FFF2-40B4-BE49-F238E27FC236}">
                <a16:creationId xmlns:a16="http://schemas.microsoft.com/office/drawing/2014/main" id="{37240442-CC00-90FE-FBA1-6620B453BBBA}"/>
              </a:ext>
            </a:extLst>
          </p:cNvPr>
          <p:cNvPicPr>
            <a:picLocks noChangeAspect="1"/>
          </p:cNvPicPr>
          <p:nvPr/>
        </p:nvPicPr>
        <p:blipFill>
          <a:blip r:embed="rId10"/>
          <a:stretch>
            <a:fillRect/>
          </a:stretch>
        </p:blipFill>
        <p:spPr>
          <a:xfrm>
            <a:off x="7536671" y="4751888"/>
            <a:ext cx="542591" cy="542591"/>
          </a:xfrm>
          <a:prstGeom prst="rect">
            <a:avLst/>
          </a:prstGeom>
        </p:spPr>
      </p:pic>
      <p:pic>
        <p:nvPicPr>
          <p:cNvPr id="10" name="Picture 9">
            <a:extLst>
              <a:ext uri="{FF2B5EF4-FFF2-40B4-BE49-F238E27FC236}">
                <a16:creationId xmlns:a16="http://schemas.microsoft.com/office/drawing/2014/main" id="{0D3DA3E6-383B-42C3-91C9-0FCE903B03CB}"/>
              </a:ext>
            </a:extLst>
          </p:cNvPr>
          <p:cNvPicPr>
            <a:picLocks noChangeAspect="1"/>
          </p:cNvPicPr>
          <p:nvPr/>
        </p:nvPicPr>
        <p:blipFill>
          <a:blip r:embed="rId10"/>
          <a:stretch>
            <a:fillRect/>
          </a:stretch>
        </p:blipFill>
        <p:spPr>
          <a:xfrm>
            <a:off x="7536382" y="2131197"/>
            <a:ext cx="542591" cy="542591"/>
          </a:xfrm>
          <a:prstGeom prst="rect">
            <a:avLst/>
          </a:prstGeom>
        </p:spPr>
      </p:pic>
      <p:pic>
        <p:nvPicPr>
          <p:cNvPr id="13" name="Picture 12">
            <a:extLst>
              <a:ext uri="{FF2B5EF4-FFF2-40B4-BE49-F238E27FC236}">
                <a16:creationId xmlns:a16="http://schemas.microsoft.com/office/drawing/2014/main" id="{DF6EBDBB-2419-EBB8-07BA-3A598DD90DF7}"/>
              </a:ext>
            </a:extLst>
          </p:cNvPr>
          <p:cNvPicPr>
            <a:picLocks noChangeAspect="1"/>
          </p:cNvPicPr>
          <p:nvPr/>
        </p:nvPicPr>
        <p:blipFill>
          <a:blip r:embed="rId10"/>
          <a:stretch>
            <a:fillRect/>
          </a:stretch>
        </p:blipFill>
        <p:spPr>
          <a:xfrm>
            <a:off x="7545856" y="3471944"/>
            <a:ext cx="542591" cy="542591"/>
          </a:xfrm>
          <a:prstGeom prst="rect">
            <a:avLst/>
          </a:prstGeom>
        </p:spPr>
      </p:pic>
      <p:sp>
        <p:nvSpPr>
          <p:cNvPr id="4" name="TextBox 3">
            <a:extLst>
              <a:ext uri="{FF2B5EF4-FFF2-40B4-BE49-F238E27FC236}">
                <a16:creationId xmlns:a16="http://schemas.microsoft.com/office/drawing/2014/main" id="{33A89111-EE64-02E2-E8BC-C820EA971A52}"/>
              </a:ext>
            </a:extLst>
          </p:cNvPr>
          <p:cNvSpPr txBox="1"/>
          <p:nvPr/>
        </p:nvSpPr>
        <p:spPr>
          <a:xfrm>
            <a:off x="399118" y="4131537"/>
            <a:ext cx="4268266" cy="923330"/>
          </a:xfrm>
          <a:prstGeom prst="rect">
            <a:avLst/>
          </a:prstGeom>
          <a:noFill/>
        </p:spPr>
        <p:txBody>
          <a:bodyPr wrap="square">
            <a:spAutoFit/>
          </a:bodyPr>
          <a:lstStyle/>
          <a:p>
            <a:r>
              <a:rPr lang="en-GB" b="1" dirty="0">
                <a:solidFill>
                  <a:srgbClr val="FF0000"/>
                </a:solidFill>
                <a:latin typeface="Lato" panose="020F0502020204030203" pitchFamily="34" charset="0"/>
                <a:ea typeface="Lato" panose="020F0502020204030203" pitchFamily="34" charset="0"/>
                <a:cs typeface="Lato" panose="020F0502020204030203" pitchFamily="34" charset="0"/>
              </a:rPr>
              <a:t>No need to take patient consent in this study; posters will be displayed so they know about it &amp; how to opt out. </a:t>
            </a:r>
          </a:p>
        </p:txBody>
      </p:sp>
    </p:spTree>
    <p:extLst>
      <p:ext uri="{BB962C8B-B14F-4D97-AF65-F5344CB8AC3E}">
        <p14:creationId xmlns:p14="http://schemas.microsoft.com/office/powerpoint/2010/main" val="92332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D207-AF3C-61A7-074B-CE4B0AA4BFA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5CF214-FC54-F74A-CB00-9EC052CDCE9F}"/>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3A5F4C1-0DD3-A341-9293-96749C7AAD26}"/>
              </a:ext>
            </a:extLst>
          </p:cNvPr>
          <p:cNvPicPr>
            <a:picLocks noChangeAspect="1"/>
          </p:cNvPicPr>
          <p:nvPr/>
        </p:nvPicPr>
        <p:blipFill>
          <a:blip r:embed="rId3"/>
          <a:stretch>
            <a:fillRect/>
          </a:stretch>
        </p:blipFill>
        <p:spPr>
          <a:xfrm>
            <a:off x="10876529" y="5769423"/>
            <a:ext cx="932769" cy="987638"/>
          </a:xfrm>
          <a:prstGeom prst="rect">
            <a:avLst/>
          </a:prstGeom>
        </p:spPr>
      </p:pic>
      <p:sp>
        <p:nvSpPr>
          <p:cNvPr id="5" name="Title 1">
            <a:extLst>
              <a:ext uri="{FF2B5EF4-FFF2-40B4-BE49-F238E27FC236}">
                <a16:creationId xmlns:a16="http://schemas.microsoft.com/office/drawing/2014/main" id="{140ED23D-F7B9-A066-83E5-2B0E91B8A500}"/>
              </a:ext>
            </a:extLst>
          </p:cNvPr>
          <p:cNvSpPr>
            <a:spLocks noGrp="1"/>
          </p:cNvSpPr>
          <p:nvPr>
            <p:ph type="title"/>
          </p:nvPr>
        </p:nvSpPr>
        <p:spPr>
          <a:xfrm>
            <a:off x="237506" y="160581"/>
            <a:ext cx="10515600" cy="865467"/>
          </a:xfrm>
        </p:spPr>
        <p:txBody>
          <a:bodyPr>
            <a:normAutofit fontScale="90000"/>
          </a:bodyPr>
          <a:lstStyle/>
          <a:p>
            <a:r>
              <a:rPr lang="en-GB" u="sng" dirty="0">
                <a:uFill>
                  <a:solidFill>
                    <a:srgbClr val="F4A591"/>
                  </a:solidFill>
                </a:uFill>
              </a:rPr>
              <a:t>Which patients can take part in the questionnaire &amp; interview?</a:t>
            </a:r>
            <a:br>
              <a:rPr lang="en-GB" dirty="0"/>
            </a:br>
            <a:endParaRPr lang="en-GB" dirty="0"/>
          </a:p>
        </p:txBody>
      </p:sp>
      <p:sp>
        <p:nvSpPr>
          <p:cNvPr id="11" name="Rectangle 1">
            <a:extLst>
              <a:ext uri="{FF2B5EF4-FFF2-40B4-BE49-F238E27FC236}">
                <a16:creationId xmlns:a16="http://schemas.microsoft.com/office/drawing/2014/main" id="{E39462A7-970F-EBE0-2F70-5F8B9C0398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
            <a:extLst>
              <a:ext uri="{FF2B5EF4-FFF2-40B4-BE49-F238E27FC236}">
                <a16:creationId xmlns:a16="http://schemas.microsoft.com/office/drawing/2014/main" id="{29F585C7-B498-22A0-AE0C-E0C1155BEEE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a:extLst>
              <a:ext uri="{FF2B5EF4-FFF2-40B4-BE49-F238E27FC236}">
                <a16:creationId xmlns:a16="http://schemas.microsoft.com/office/drawing/2014/main" id="{FA3C6075-93B4-17EF-0C03-EAB163BAF02F}"/>
              </a:ext>
            </a:extLst>
          </p:cNvPr>
          <p:cNvPicPr>
            <a:picLocks noChangeAspect="1"/>
          </p:cNvPicPr>
          <p:nvPr/>
        </p:nvPicPr>
        <p:blipFill>
          <a:blip r:embed="rId4"/>
          <a:stretch>
            <a:fillRect/>
          </a:stretch>
        </p:blipFill>
        <p:spPr>
          <a:xfrm>
            <a:off x="4527988" y="1672304"/>
            <a:ext cx="2374462" cy="2688513"/>
          </a:xfrm>
          <a:prstGeom prst="rect">
            <a:avLst/>
          </a:prstGeom>
        </p:spPr>
      </p:pic>
      <p:sp>
        <p:nvSpPr>
          <p:cNvPr id="19" name="TextBox 18">
            <a:extLst>
              <a:ext uri="{FF2B5EF4-FFF2-40B4-BE49-F238E27FC236}">
                <a16:creationId xmlns:a16="http://schemas.microsoft.com/office/drawing/2014/main" id="{F54094D9-CFDF-3EC3-3292-980FFA85D2C1}"/>
              </a:ext>
            </a:extLst>
          </p:cNvPr>
          <p:cNvSpPr txBox="1"/>
          <p:nvPr/>
        </p:nvSpPr>
        <p:spPr>
          <a:xfrm>
            <a:off x="761224" y="1916393"/>
            <a:ext cx="3910755" cy="646331"/>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18 years or older who received SSNAP.</a:t>
            </a:r>
          </a:p>
        </p:txBody>
      </p:sp>
      <p:sp>
        <p:nvSpPr>
          <p:cNvPr id="23" name="TextBox 22">
            <a:extLst>
              <a:ext uri="{FF2B5EF4-FFF2-40B4-BE49-F238E27FC236}">
                <a16:creationId xmlns:a16="http://schemas.microsoft.com/office/drawing/2014/main" id="{67C24C28-D71B-EEBE-D274-882A578B1A15}"/>
              </a:ext>
            </a:extLst>
          </p:cNvPr>
          <p:cNvSpPr txBox="1"/>
          <p:nvPr/>
        </p:nvSpPr>
        <p:spPr>
          <a:xfrm>
            <a:off x="761224" y="3237913"/>
            <a:ext cx="3279383" cy="1200329"/>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Family members/informal carers (&gt;18) who accompanied patients in consultations where SSNAP was used.</a:t>
            </a:r>
          </a:p>
        </p:txBody>
      </p:sp>
      <p:pic>
        <p:nvPicPr>
          <p:cNvPr id="25" name="Graphic 24" descr="Checkmark with solid fill">
            <a:extLst>
              <a:ext uri="{FF2B5EF4-FFF2-40B4-BE49-F238E27FC236}">
                <a16:creationId xmlns:a16="http://schemas.microsoft.com/office/drawing/2014/main" id="{34B56AE9-57F8-693C-BD1C-E74683A02B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506" y="1926777"/>
            <a:ext cx="540657" cy="540657"/>
          </a:xfrm>
          <a:prstGeom prst="rect">
            <a:avLst/>
          </a:prstGeom>
        </p:spPr>
      </p:pic>
      <p:pic>
        <p:nvPicPr>
          <p:cNvPr id="27" name="Picture 26">
            <a:extLst>
              <a:ext uri="{FF2B5EF4-FFF2-40B4-BE49-F238E27FC236}">
                <a16:creationId xmlns:a16="http://schemas.microsoft.com/office/drawing/2014/main" id="{4C24A1EA-8872-E924-C999-45020E8BBF89}"/>
              </a:ext>
            </a:extLst>
          </p:cNvPr>
          <p:cNvPicPr>
            <a:picLocks noChangeAspect="1"/>
          </p:cNvPicPr>
          <p:nvPr/>
        </p:nvPicPr>
        <p:blipFill>
          <a:blip r:embed="rId7"/>
          <a:stretch>
            <a:fillRect/>
          </a:stretch>
        </p:blipFill>
        <p:spPr>
          <a:xfrm>
            <a:off x="235572" y="3331070"/>
            <a:ext cx="542591" cy="542591"/>
          </a:xfrm>
          <a:prstGeom prst="rect">
            <a:avLst/>
          </a:prstGeom>
        </p:spPr>
      </p:pic>
      <p:sp>
        <p:nvSpPr>
          <p:cNvPr id="31" name="TextBox 30">
            <a:extLst>
              <a:ext uri="{FF2B5EF4-FFF2-40B4-BE49-F238E27FC236}">
                <a16:creationId xmlns:a16="http://schemas.microsoft.com/office/drawing/2014/main" id="{308F33EC-F4EA-FA0B-4B71-A71E6162AB0A}"/>
              </a:ext>
            </a:extLst>
          </p:cNvPr>
          <p:cNvSpPr txBox="1"/>
          <p:nvPr/>
        </p:nvSpPr>
        <p:spPr>
          <a:xfrm>
            <a:off x="7932422" y="1017637"/>
            <a:ext cx="3876876" cy="646331"/>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family members/informal carers under the age of 18.</a:t>
            </a:r>
          </a:p>
        </p:txBody>
      </p:sp>
      <p:pic>
        <p:nvPicPr>
          <p:cNvPr id="34" name="Graphic 33" descr="Close with solid fill">
            <a:extLst>
              <a:ext uri="{FF2B5EF4-FFF2-40B4-BE49-F238E27FC236}">
                <a16:creationId xmlns:a16="http://schemas.microsoft.com/office/drawing/2014/main" id="{E043DDE3-ACAC-C3D0-B24D-FEA41438EB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9831" y="4086808"/>
            <a:ext cx="540657" cy="540657"/>
          </a:xfrm>
          <a:prstGeom prst="rect">
            <a:avLst/>
          </a:prstGeom>
        </p:spPr>
      </p:pic>
      <p:sp>
        <p:nvSpPr>
          <p:cNvPr id="6" name="TextBox 5">
            <a:extLst>
              <a:ext uri="{FF2B5EF4-FFF2-40B4-BE49-F238E27FC236}">
                <a16:creationId xmlns:a16="http://schemas.microsoft.com/office/drawing/2014/main" id="{AF6AE78C-AF27-BCAD-2C27-D252103A3F25}"/>
              </a:ext>
            </a:extLst>
          </p:cNvPr>
          <p:cNvSpPr txBox="1"/>
          <p:nvPr/>
        </p:nvSpPr>
        <p:spPr>
          <a:xfrm>
            <a:off x="7932422" y="2235669"/>
            <a:ext cx="3876876" cy="1200329"/>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Family members/informal carers of patients who received SSNAP but passed away before invitation to complete a questionnaire circulated.</a:t>
            </a:r>
          </a:p>
        </p:txBody>
      </p:sp>
      <p:sp>
        <p:nvSpPr>
          <p:cNvPr id="8" name="TextBox 7">
            <a:extLst>
              <a:ext uri="{FF2B5EF4-FFF2-40B4-BE49-F238E27FC236}">
                <a16:creationId xmlns:a16="http://schemas.microsoft.com/office/drawing/2014/main" id="{AE076F1B-BEA6-1A20-42C4-2B13A78F1E48}"/>
              </a:ext>
            </a:extLst>
          </p:cNvPr>
          <p:cNvSpPr txBox="1"/>
          <p:nvPr/>
        </p:nvSpPr>
        <p:spPr>
          <a:xfrm>
            <a:off x="7930488" y="4027300"/>
            <a:ext cx="4121971" cy="1200329"/>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who could be distressed or confused by participating, inc. those who lack capacity to consent or are too ill. </a:t>
            </a:r>
          </a:p>
        </p:txBody>
      </p:sp>
      <p:pic>
        <p:nvPicPr>
          <p:cNvPr id="10" name="Picture 9">
            <a:extLst>
              <a:ext uri="{FF2B5EF4-FFF2-40B4-BE49-F238E27FC236}">
                <a16:creationId xmlns:a16="http://schemas.microsoft.com/office/drawing/2014/main" id="{7689EA3C-9D60-4521-BDE7-1AF8FC4FC5B4}"/>
              </a:ext>
            </a:extLst>
          </p:cNvPr>
          <p:cNvPicPr>
            <a:picLocks noChangeAspect="1"/>
          </p:cNvPicPr>
          <p:nvPr/>
        </p:nvPicPr>
        <p:blipFill>
          <a:blip r:embed="rId10"/>
          <a:stretch>
            <a:fillRect/>
          </a:stretch>
        </p:blipFill>
        <p:spPr>
          <a:xfrm>
            <a:off x="7389831" y="1070226"/>
            <a:ext cx="542591" cy="542591"/>
          </a:xfrm>
          <a:prstGeom prst="rect">
            <a:avLst/>
          </a:prstGeom>
        </p:spPr>
      </p:pic>
      <p:pic>
        <p:nvPicPr>
          <p:cNvPr id="13" name="Picture 12">
            <a:extLst>
              <a:ext uri="{FF2B5EF4-FFF2-40B4-BE49-F238E27FC236}">
                <a16:creationId xmlns:a16="http://schemas.microsoft.com/office/drawing/2014/main" id="{DBA60C41-7A4B-173A-4D1C-EB0939F8BE77}"/>
              </a:ext>
            </a:extLst>
          </p:cNvPr>
          <p:cNvPicPr>
            <a:picLocks noChangeAspect="1"/>
          </p:cNvPicPr>
          <p:nvPr/>
        </p:nvPicPr>
        <p:blipFill>
          <a:blip r:embed="rId10"/>
          <a:stretch>
            <a:fillRect/>
          </a:stretch>
        </p:blipFill>
        <p:spPr>
          <a:xfrm>
            <a:off x="7389831" y="2341308"/>
            <a:ext cx="542591" cy="542591"/>
          </a:xfrm>
          <a:prstGeom prst="rect">
            <a:avLst/>
          </a:prstGeom>
        </p:spPr>
      </p:pic>
    </p:spTree>
    <p:extLst>
      <p:ext uri="{BB962C8B-B14F-4D97-AF65-F5344CB8AC3E}">
        <p14:creationId xmlns:p14="http://schemas.microsoft.com/office/powerpoint/2010/main" val="139055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3C07D-2013-CBDB-B01C-23AAC4CD4C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462C24-C21C-1F13-57CC-79B572B3A0E8}"/>
              </a:ext>
            </a:extLst>
          </p:cNvPr>
          <p:cNvSpPr>
            <a:spLocks noGrp="1"/>
          </p:cNvSpPr>
          <p:nvPr>
            <p:ph type="ctrTitle"/>
          </p:nvPr>
        </p:nvSpPr>
        <p:spPr>
          <a:xfrm>
            <a:off x="1524000" y="3251199"/>
            <a:ext cx="9144000" cy="2387600"/>
          </a:xfrm>
        </p:spPr>
        <p:txBody>
          <a:bodyPr>
            <a:normAutofit fontScale="90000"/>
          </a:bodyPr>
          <a:lstStyle/>
          <a:p>
            <a:r>
              <a:rPr lang="en-GB" sz="8000" dirty="0"/>
              <a:t>Using SSNAP in SystmOne</a:t>
            </a: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D1EBA740-090B-4153-80ED-E9BE561F78E7}"/>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2268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AC7E-B150-5D7D-76B0-DEEDBF468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863F1-8ACD-55F9-6008-8E33B06E0F90}"/>
              </a:ext>
            </a:extLst>
          </p:cNvPr>
          <p:cNvSpPr>
            <a:spLocks noGrp="1"/>
          </p:cNvSpPr>
          <p:nvPr>
            <p:ph type="title"/>
          </p:nvPr>
        </p:nvSpPr>
        <p:spPr>
          <a:xfrm>
            <a:off x="237506" y="142943"/>
            <a:ext cx="3278249" cy="865467"/>
          </a:xfrm>
        </p:spPr>
        <p:txBody>
          <a:bodyPr>
            <a:normAutofit fontScale="90000"/>
          </a:bodyPr>
          <a:lstStyle/>
          <a:p>
            <a:r>
              <a:rPr lang="en-GB" u="sng" dirty="0">
                <a:uFill>
                  <a:solidFill>
                    <a:srgbClr val="F4A591"/>
                  </a:solidFill>
                </a:uFill>
              </a:rPr>
              <a:t>SSNAP Dashboard</a:t>
            </a:r>
            <a:br>
              <a:rPr lang="en-GB" dirty="0"/>
            </a:br>
            <a:endParaRPr lang="en-GB" dirty="0"/>
          </a:p>
        </p:txBody>
      </p:sp>
      <p:sp>
        <p:nvSpPr>
          <p:cNvPr id="3" name="Content Placeholder 2">
            <a:extLst>
              <a:ext uri="{FF2B5EF4-FFF2-40B4-BE49-F238E27FC236}">
                <a16:creationId xmlns:a16="http://schemas.microsoft.com/office/drawing/2014/main" id="{D52065E2-F67A-3997-2919-16F02A913402}"/>
              </a:ext>
            </a:extLst>
          </p:cNvPr>
          <p:cNvSpPr>
            <a:spLocks noGrp="1"/>
          </p:cNvSpPr>
          <p:nvPr>
            <p:ph idx="1"/>
          </p:nvPr>
        </p:nvSpPr>
        <p:spPr>
          <a:xfrm>
            <a:off x="342486" y="858557"/>
            <a:ext cx="3391314" cy="2713317"/>
          </a:xfrm>
        </p:spPr>
        <p:txBody>
          <a:bodyPr>
            <a:normAutofit fontScale="77500" lnSpcReduction="20000"/>
          </a:bodyPr>
          <a:lstStyle/>
          <a:p>
            <a:pPr marL="0" indent="0">
              <a:lnSpc>
                <a:spcPct val="150000"/>
              </a:lnSpc>
              <a:buClr>
                <a:srgbClr val="F4A591"/>
              </a:buClr>
              <a:buNone/>
            </a:pPr>
            <a:r>
              <a:rPr lang="en-GB" sz="2800" dirty="0"/>
              <a:t> Using template generates date-stamped code “Preventive monitoring” (Xa97Q) - identifies patient as receiving SSNAP.</a:t>
            </a:r>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pic>
        <p:nvPicPr>
          <p:cNvPr id="5" name="Picture 4">
            <a:extLst>
              <a:ext uri="{FF2B5EF4-FFF2-40B4-BE49-F238E27FC236}">
                <a16:creationId xmlns:a16="http://schemas.microsoft.com/office/drawing/2014/main" id="{BC79DFDE-274D-96E1-8E4C-6C477E8EF757}"/>
              </a:ext>
            </a:extLst>
          </p:cNvPr>
          <p:cNvPicPr>
            <a:picLocks noChangeAspect="1"/>
          </p:cNvPicPr>
          <p:nvPr/>
        </p:nvPicPr>
        <p:blipFill>
          <a:blip r:embed="rId3"/>
          <a:stretch>
            <a:fillRect/>
          </a:stretch>
        </p:blipFill>
        <p:spPr>
          <a:xfrm>
            <a:off x="4293076" y="177858"/>
            <a:ext cx="6583453" cy="5260917"/>
          </a:xfrm>
          <a:prstGeom prst="rect">
            <a:avLst/>
          </a:prstGeom>
        </p:spPr>
      </p:pic>
      <p:sp>
        <p:nvSpPr>
          <p:cNvPr id="4" name="Rectangle: Rounded Corners 3">
            <a:extLst>
              <a:ext uri="{FF2B5EF4-FFF2-40B4-BE49-F238E27FC236}">
                <a16:creationId xmlns:a16="http://schemas.microsoft.com/office/drawing/2014/main" id="{65BC4251-4019-5B5D-AD7A-80C590BB0A74}"/>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ADC21A7-F731-4311-E162-B2EE6750B69A}"/>
              </a:ext>
            </a:extLst>
          </p:cNvPr>
          <p:cNvPicPr>
            <a:picLocks noChangeAspect="1"/>
          </p:cNvPicPr>
          <p:nvPr/>
        </p:nvPicPr>
        <p:blipFill>
          <a:blip r:embed="rId4"/>
          <a:stretch>
            <a:fillRect/>
          </a:stretch>
        </p:blipFill>
        <p:spPr>
          <a:xfrm>
            <a:off x="10876529" y="5769423"/>
            <a:ext cx="932769" cy="987638"/>
          </a:xfrm>
          <a:prstGeom prst="rect">
            <a:avLst/>
          </a:prstGeom>
        </p:spPr>
      </p:pic>
    </p:spTree>
    <p:extLst>
      <p:ext uri="{BB962C8B-B14F-4D97-AF65-F5344CB8AC3E}">
        <p14:creationId xmlns:p14="http://schemas.microsoft.com/office/powerpoint/2010/main" val="12806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E10AD-D95E-88EC-6659-66589085E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84068-E1BC-F9D2-F772-A99FBDCA39C9}"/>
              </a:ext>
            </a:extLst>
          </p:cNvPr>
          <p:cNvSpPr>
            <a:spLocks noGrp="1"/>
          </p:cNvSpPr>
          <p:nvPr>
            <p:ph type="title"/>
          </p:nvPr>
        </p:nvSpPr>
        <p:spPr>
          <a:xfrm>
            <a:off x="7112168" y="251801"/>
            <a:ext cx="4931649" cy="865467"/>
          </a:xfrm>
        </p:spPr>
        <p:txBody>
          <a:bodyPr>
            <a:normAutofit fontScale="90000"/>
          </a:bodyPr>
          <a:lstStyle/>
          <a:p>
            <a:r>
              <a:rPr lang="en-GB" u="sng" dirty="0">
                <a:uFill>
                  <a:solidFill>
                    <a:srgbClr val="F4A591"/>
                  </a:solidFill>
                </a:uFill>
              </a:rPr>
              <a:t>Recording SSNAP Eligibility in Baseline</a:t>
            </a:r>
            <a:br>
              <a:rPr lang="en-GB" dirty="0"/>
            </a:br>
            <a:endParaRPr lang="en-GB" dirty="0"/>
          </a:p>
        </p:txBody>
      </p:sp>
      <p:sp>
        <p:nvSpPr>
          <p:cNvPr id="3" name="Content Placeholder 2">
            <a:extLst>
              <a:ext uri="{FF2B5EF4-FFF2-40B4-BE49-F238E27FC236}">
                <a16:creationId xmlns:a16="http://schemas.microsoft.com/office/drawing/2014/main" id="{8F3BE634-E0B7-4841-FB04-2DC2ABCD5D3A}"/>
              </a:ext>
            </a:extLst>
          </p:cNvPr>
          <p:cNvSpPr>
            <a:spLocks noGrp="1"/>
          </p:cNvSpPr>
          <p:nvPr>
            <p:ph idx="1"/>
          </p:nvPr>
        </p:nvSpPr>
        <p:spPr>
          <a:xfrm>
            <a:off x="7001266" y="1055715"/>
            <a:ext cx="5011948" cy="4572014"/>
          </a:xfrm>
        </p:spPr>
        <p:txBody>
          <a:bodyPr>
            <a:normAutofit/>
          </a:bodyPr>
          <a:lstStyle/>
          <a:p>
            <a:pPr>
              <a:lnSpc>
                <a:spcPct val="100000"/>
              </a:lnSpc>
              <a:buClr>
                <a:srgbClr val="F4A591"/>
              </a:buClr>
              <a:buFont typeface="Wingdings" panose="05000000000000000000" pitchFamily="2" charset="2"/>
              <a:buChar char="§"/>
            </a:pPr>
            <a:r>
              <a:rPr lang="en-GB" dirty="0"/>
              <a:t>In 2-month baseline period record 6 patients eligible for SSNAP: don’t give SSNAP plan to patients. </a:t>
            </a:r>
          </a:p>
          <a:p>
            <a:pPr marL="0" indent="0">
              <a:lnSpc>
                <a:spcPct val="100000"/>
              </a:lnSpc>
              <a:buClr>
                <a:srgbClr val="F4A591"/>
              </a:buClr>
              <a:buNone/>
            </a:pPr>
            <a:endParaRPr lang="en-GB" dirty="0"/>
          </a:p>
          <a:p>
            <a:pPr>
              <a:lnSpc>
                <a:spcPct val="100000"/>
              </a:lnSpc>
              <a:buClr>
                <a:srgbClr val="F4A591"/>
              </a:buClr>
              <a:buFont typeface="Wingdings" panose="05000000000000000000" pitchFamily="2" charset="2"/>
              <a:buChar char="§"/>
            </a:pPr>
            <a:r>
              <a:rPr lang="en-GB" dirty="0"/>
              <a:t>E.g. add ‘B’ (for baseline) to duration field in SSNAP template.  </a:t>
            </a:r>
          </a:p>
          <a:p>
            <a:pPr>
              <a:buClr>
                <a:srgbClr val="F4A591"/>
              </a:buClr>
            </a:pPr>
            <a:endParaRPr lang="en-GB" sz="3200" dirty="0"/>
          </a:p>
          <a:p>
            <a:pPr marL="0" indent="0">
              <a:buNone/>
            </a:pPr>
            <a:endParaRPr lang="en-GB" dirty="0"/>
          </a:p>
          <a:p>
            <a:endParaRPr lang="en-GB" dirty="0"/>
          </a:p>
        </p:txBody>
      </p:sp>
      <p:sp>
        <p:nvSpPr>
          <p:cNvPr id="5" name="Rectangle: Rounded Corners 4">
            <a:extLst>
              <a:ext uri="{FF2B5EF4-FFF2-40B4-BE49-F238E27FC236}">
                <a16:creationId xmlns:a16="http://schemas.microsoft.com/office/drawing/2014/main" id="{3191513E-A9FD-0AAA-39F8-C9D299A12665}"/>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E463C88-43F0-7C7D-3B61-4CB86C1DBA53}"/>
              </a:ext>
            </a:extLst>
          </p:cNvPr>
          <p:cNvPicPr>
            <a:picLocks noChangeAspect="1"/>
          </p:cNvPicPr>
          <p:nvPr/>
        </p:nvPicPr>
        <p:blipFill>
          <a:blip r:embed="rId3"/>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261D7CE3-5B1E-CF0C-A262-39709EA1CD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506" y="251801"/>
            <a:ext cx="6620494" cy="5301713"/>
          </a:xfrm>
          <a:prstGeom prst="rect">
            <a:avLst/>
          </a:prstGeom>
          <a:noFill/>
          <a:ln>
            <a:noFill/>
          </a:ln>
        </p:spPr>
      </p:pic>
      <p:sp>
        <p:nvSpPr>
          <p:cNvPr id="8" name="TextBox 7">
            <a:extLst>
              <a:ext uri="{FF2B5EF4-FFF2-40B4-BE49-F238E27FC236}">
                <a16:creationId xmlns:a16="http://schemas.microsoft.com/office/drawing/2014/main" id="{37928D06-9CBD-ABFB-1ED8-2B6DD50003FF}"/>
              </a:ext>
            </a:extLst>
          </p:cNvPr>
          <p:cNvSpPr txBox="1"/>
          <p:nvPr/>
        </p:nvSpPr>
        <p:spPr>
          <a:xfrm>
            <a:off x="321822" y="4869637"/>
            <a:ext cx="1849878" cy="369332"/>
          </a:xfrm>
          <a:prstGeom prst="rect">
            <a:avLst/>
          </a:prstGeom>
          <a:solidFill>
            <a:schemeClr val="accent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C4A459C4-5543-AB01-3DE0-3C1673DB07BD}"/>
              </a:ext>
            </a:extLst>
          </p:cNvPr>
          <p:cNvSpPr txBox="1"/>
          <p:nvPr/>
        </p:nvSpPr>
        <p:spPr>
          <a:xfrm>
            <a:off x="2436372" y="4869637"/>
            <a:ext cx="1002153" cy="369332"/>
          </a:xfrm>
          <a:prstGeom prst="rect">
            <a:avLst/>
          </a:prstGeom>
          <a:solidFill>
            <a:schemeClr val="accent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3182C796-9661-FB3C-E37C-66C74C1DC9AE}"/>
              </a:ext>
            </a:extLst>
          </p:cNvPr>
          <p:cNvSpPr txBox="1"/>
          <p:nvPr/>
        </p:nvSpPr>
        <p:spPr>
          <a:xfrm>
            <a:off x="3645033" y="4869637"/>
            <a:ext cx="1279392" cy="276999"/>
          </a:xfrm>
          <a:prstGeom prst="rect">
            <a:avLst/>
          </a:prstGeom>
          <a:solidFill>
            <a:schemeClr val="accent1"/>
          </a:solidFill>
        </p:spPr>
        <p:txBody>
          <a:bodyPr wrap="square" rtlCol="0">
            <a:spAutoFit/>
          </a:bodyPr>
          <a:lstStyle/>
          <a:p>
            <a:r>
              <a:rPr lang="en-GB" sz="1200" dirty="0"/>
              <a:t>B</a:t>
            </a:r>
          </a:p>
        </p:txBody>
      </p:sp>
    </p:spTree>
    <p:extLst>
      <p:ext uri="{BB962C8B-B14F-4D97-AF65-F5344CB8AC3E}">
        <p14:creationId xmlns:p14="http://schemas.microsoft.com/office/powerpoint/2010/main" val="240051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8C3C-38CE-71F7-3DC9-F87409C5B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87C39-4CA3-F4CC-D2F6-E75A6EEEB204}"/>
              </a:ext>
            </a:extLst>
          </p:cNvPr>
          <p:cNvSpPr>
            <a:spLocks noGrp="1"/>
          </p:cNvSpPr>
          <p:nvPr>
            <p:ph type="title"/>
          </p:nvPr>
        </p:nvSpPr>
        <p:spPr>
          <a:xfrm>
            <a:off x="398252" y="296763"/>
            <a:ext cx="10515600" cy="865467"/>
          </a:xfrm>
        </p:spPr>
        <p:txBody>
          <a:bodyPr>
            <a:normAutofit/>
          </a:bodyPr>
          <a:lstStyle/>
          <a:p>
            <a:r>
              <a:rPr lang="en-GB" u="sng" dirty="0">
                <a:uFill>
                  <a:solidFill>
                    <a:srgbClr val="F4A591"/>
                  </a:solidFill>
                </a:uFill>
              </a:rPr>
              <a:t>Using SSNAP in Intervention Period</a:t>
            </a:r>
          </a:p>
        </p:txBody>
      </p:sp>
      <p:sp>
        <p:nvSpPr>
          <p:cNvPr id="3" name="Content Placeholder 2">
            <a:extLst>
              <a:ext uri="{FF2B5EF4-FFF2-40B4-BE49-F238E27FC236}">
                <a16:creationId xmlns:a16="http://schemas.microsoft.com/office/drawing/2014/main" id="{636488AB-CE6B-3E4D-EA3A-AE58F3860E37}"/>
              </a:ext>
            </a:extLst>
          </p:cNvPr>
          <p:cNvSpPr>
            <a:spLocks noGrp="1"/>
          </p:cNvSpPr>
          <p:nvPr>
            <p:ph idx="1"/>
          </p:nvPr>
        </p:nvSpPr>
        <p:spPr>
          <a:xfrm>
            <a:off x="398252" y="1115946"/>
            <a:ext cx="5527535" cy="3998980"/>
          </a:xfrm>
        </p:spPr>
        <p:txBody>
          <a:bodyPr>
            <a:normAutofit/>
          </a:bodyPr>
          <a:lstStyle/>
          <a:p>
            <a:pPr>
              <a:lnSpc>
                <a:spcPct val="100000"/>
              </a:lnSpc>
              <a:buClr>
                <a:srgbClr val="F4A591"/>
              </a:buClr>
            </a:pPr>
            <a:endParaRPr lang="en-GB" sz="2000" dirty="0"/>
          </a:p>
          <a:p>
            <a:pPr>
              <a:lnSpc>
                <a:spcPct val="100000"/>
              </a:lnSpc>
              <a:buClr>
                <a:srgbClr val="F4A591"/>
              </a:buClr>
            </a:pPr>
            <a:r>
              <a:rPr lang="en-GB" dirty="0"/>
              <a:t>If patient eligible for SSNAP, tell them practice is involved in research about symptoms that could have different causes. </a:t>
            </a:r>
          </a:p>
          <a:p>
            <a:pPr>
              <a:lnSpc>
                <a:spcPct val="100000"/>
              </a:lnSpc>
              <a:buClr>
                <a:srgbClr val="F4A591"/>
              </a:buClr>
            </a:pPr>
            <a:r>
              <a:rPr lang="en-GB" dirty="0"/>
              <a:t>Involves giving them a copy of any next steps you agree together during the consultation. This is called their </a:t>
            </a:r>
            <a:r>
              <a:rPr lang="en-GB" b="1" dirty="0"/>
              <a:t>Shared Safety Net Action Plan. </a:t>
            </a:r>
          </a:p>
          <a:p>
            <a:pPr>
              <a:lnSpc>
                <a:spcPct val="100000"/>
              </a:lnSpc>
              <a:buClr>
                <a:srgbClr val="F4A591"/>
              </a:buClr>
            </a:pPr>
            <a:endParaRPr lang="en-GB" sz="2000" b="1" dirty="0"/>
          </a:p>
          <a:p>
            <a:pPr marL="0" indent="0">
              <a:lnSpc>
                <a:spcPct val="150000"/>
              </a:lnSpc>
              <a:buClr>
                <a:srgbClr val="F4A591"/>
              </a:buClr>
              <a:buNone/>
            </a:pPr>
            <a:endParaRPr lang="en-GB" sz="2000" dirty="0"/>
          </a:p>
          <a:p>
            <a:pPr>
              <a:buClr>
                <a:srgbClr val="F4A591"/>
              </a:buClr>
            </a:pPr>
            <a:endParaRPr lang="en-GB" sz="3200" dirty="0"/>
          </a:p>
          <a:p>
            <a:pPr marL="0" indent="0">
              <a:buNone/>
            </a:pPr>
            <a:endParaRPr lang="en-GB" dirty="0"/>
          </a:p>
          <a:p>
            <a:endParaRPr lang="en-GB" dirty="0"/>
          </a:p>
        </p:txBody>
      </p:sp>
      <p:sp>
        <p:nvSpPr>
          <p:cNvPr id="4" name="Rectangle: Rounded Corners 3">
            <a:extLst>
              <a:ext uri="{FF2B5EF4-FFF2-40B4-BE49-F238E27FC236}">
                <a16:creationId xmlns:a16="http://schemas.microsoft.com/office/drawing/2014/main" id="{3C1FA5E5-5894-F177-F10E-6EAC29906347}"/>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C01712-08DF-C6BA-C058-DB9331E61EF9}"/>
              </a:ext>
            </a:extLst>
          </p:cNvPr>
          <p:cNvPicPr>
            <a:picLocks noChangeAspect="1"/>
          </p:cNvPicPr>
          <p:nvPr/>
        </p:nvPicPr>
        <p:blipFill>
          <a:blip r:embed="rId3"/>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A272CBC2-A882-6BD8-2E0C-90CC4B1F5F56}"/>
              </a:ext>
            </a:extLst>
          </p:cNvPr>
          <p:cNvPicPr>
            <a:picLocks noChangeAspect="1"/>
          </p:cNvPicPr>
          <p:nvPr/>
        </p:nvPicPr>
        <p:blipFill>
          <a:blip r:embed="rId4"/>
          <a:stretch>
            <a:fillRect/>
          </a:stretch>
        </p:blipFill>
        <p:spPr>
          <a:xfrm>
            <a:off x="6616454" y="1162230"/>
            <a:ext cx="5177294" cy="4141835"/>
          </a:xfrm>
          <a:prstGeom prst="rect">
            <a:avLst/>
          </a:prstGeom>
        </p:spPr>
      </p:pic>
      <p:sp>
        <p:nvSpPr>
          <p:cNvPr id="5" name="TextBox 4">
            <a:extLst>
              <a:ext uri="{FF2B5EF4-FFF2-40B4-BE49-F238E27FC236}">
                <a16:creationId xmlns:a16="http://schemas.microsoft.com/office/drawing/2014/main" id="{F20AA6A2-9D68-4420-27C7-6A9B1A736D90}"/>
              </a:ext>
            </a:extLst>
          </p:cNvPr>
          <p:cNvSpPr txBox="1"/>
          <p:nvPr/>
        </p:nvSpPr>
        <p:spPr>
          <a:xfrm>
            <a:off x="6690793" y="4771955"/>
            <a:ext cx="1449049" cy="246221"/>
          </a:xfrm>
          <a:prstGeom prst="rect">
            <a:avLst/>
          </a:prstGeom>
          <a:solidFill>
            <a:schemeClr val="accent1"/>
          </a:solidFill>
        </p:spPr>
        <p:txBody>
          <a:bodyPr wrap="square" rtlCol="0">
            <a:spAutoFit/>
          </a:bodyPr>
          <a:lstStyle/>
          <a:p>
            <a:r>
              <a:rPr lang="en-GB" sz="500" dirty="0">
                <a:solidFill>
                  <a:schemeClr val="bg2">
                    <a:lumMod val="50000"/>
                  </a:schemeClr>
                </a:solidFill>
              </a:rPr>
              <a:t>Note when you are tired</a:t>
            </a:r>
          </a:p>
          <a:p>
            <a:endParaRPr lang="en-GB" sz="500" dirty="0"/>
          </a:p>
        </p:txBody>
      </p:sp>
    </p:spTree>
    <p:extLst>
      <p:ext uri="{BB962C8B-B14F-4D97-AF65-F5344CB8AC3E}">
        <p14:creationId xmlns:p14="http://schemas.microsoft.com/office/powerpoint/2010/main" val="3292730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7253-00C6-4C8E-AB68-690E1B43F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E0FAD-A22B-45F8-F1BF-03FC757A7C7F}"/>
              </a:ext>
            </a:extLst>
          </p:cNvPr>
          <p:cNvSpPr>
            <a:spLocks noGrp="1"/>
          </p:cNvSpPr>
          <p:nvPr>
            <p:ph type="title"/>
          </p:nvPr>
        </p:nvSpPr>
        <p:spPr>
          <a:xfrm>
            <a:off x="7368362" y="177031"/>
            <a:ext cx="4359349" cy="1513546"/>
          </a:xfrm>
        </p:spPr>
        <p:txBody>
          <a:bodyPr>
            <a:normAutofit/>
          </a:bodyPr>
          <a:lstStyle/>
          <a:p>
            <a:r>
              <a:rPr lang="en-GB" u="sng" dirty="0">
                <a:uFill>
                  <a:solidFill>
                    <a:srgbClr val="F4A591"/>
                  </a:solidFill>
                </a:uFill>
              </a:rPr>
              <a:t>Creating Patient Letter &amp; Monitoring Chart</a:t>
            </a:r>
          </a:p>
        </p:txBody>
      </p:sp>
      <p:sp>
        <p:nvSpPr>
          <p:cNvPr id="3" name="Content Placeholder 2">
            <a:extLst>
              <a:ext uri="{FF2B5EF4-FFF2-40B4-BE49-F238E27FC236}">
                <a16:creationId xmlns:a16="http://schemas.microsoft.com/office/drawing/2014/main" id="{37672E07-4EDB-B975-F675-0B9A055F60E6}"/>
              </a:ext>
            </a:extLst>
          </p:cNvPr>
          <p:cNvSpPr>
            <a:spLocks noGrp="1"/>
          </p:cNvSpPr>
          <p:nvPr>
            <p:ph idx="1"/>
          </p:nvPr>
        </p:nvSpPr>
        <p:spPr>
          <a:xfrm>
            <a:off x="7368363" y="1828800"/>
            <a:ext cx="4167386" cy="3724522"/>
          </a:xfrm>
        </p:spPr>
        <p:txBody>
          <a:bodyPr>
            <a:normAutofit/>
          </a:bodyPr>
          <a:lstStyle/>
          <a:p>
            <a:pPr>
              <a:lnSpc>
                <a:spcPct val="100000"/>
              </a:lnSpc>
              <a:buClr>
                <a:srgbClr val="F4A591"/>
              </a:buClr>
            </a:pPr>
            <a:r>
              <a:rPr lang="en-GB" dirty="0"/>
              <a:t>Click on ‘Monitoring Chart’ (2 or 4 week) quick action button on SSNAP dashboard.</a:t>
            </a:r>
          </a:p>
          <a:p>
            <a:pPr>
              <a:lnSpc>
                <a:spcPct val="100000"/>
              </a:lnSpc>
              <a:buClr>
                <a:srgbClr val="F4A591"/>
              </a:buClr>
            </a:pPr>
            <a:endParaRPr lang="en-GB" dirty="0"/>
          </a:p>
          <a:p>
            <a:pPr marL="0" indent="0">
              <a:lnSpc>
                <a:spcPct val="100000"/>
              </a:lnSpc>
              <a:buClr>
                <a:srgbClr val="F4A591"/>
              </a:buClr>
              <a:buNone/>
            </a:pPr>
            <a:endParaRPr lang="en-GB" dirty="0"/>
          </a:p>
          <a:p>
            <a:pPr marL="0" indent="0">
              <a:lnSpc>
                <a:spcPct val="150000"/>
              </a:lnSpc>
              <a:buClr>
                <a:srgbClr val="F4A591"/>
              </a:buClr>
              <a:buNone/>
            </a:pPr>
            <a:endParaRPr lang="en-GB" sz="2000" dirty="0"/>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5" name="Rectangle: Rounded Corners 4">
            <a:extLst>
              <a:ext uri="{FF2B5EF4-FFF2-40B4-BE49-F238E27FC236}">
                <a16:creationId xmlns:a16="http://schemas.microsoft.com/office/drawing/2014/main" id="{AAD38C17-CBDB-2AB4-2BC1-F9D1218C0E55}"/>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BEF7FE4-1D8D-DD4A-0905-52E26B55FCFF}"/>
              </a:ext>
            </a:extLst>
          </p:cNvPr>
          <p:cNvPicPr>
            <a:picLocks noChangeAspect="1"/>
          </p:cNvPicPr>
          <p:nvPr/>
        </p:nvPicPr>
        <p:blipFill>
          <a:blip r:embed="rId3"/>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59EA50ED-B624-3B92-FB8D-A8CAC3BD7B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81" y="401277"/>
            <a:ext cx="6170203" cy="4928674"/>
          </a:xfrm>
          <a:prstGeom prst="rect">
            <a:avLst/>
          </a:prstGeom>
          <a:noFill/>
          <a:ln>
            <a:noFill/>
          </a:ln>
        </p:spPr>
      </p:pic>
      <p:pic>
        <p:nvPicPr>
          <p:cNvPr id="4" name="Picture 3">
            <a:extLst>
              <a:ext uri="{FF2B5EF4-FFF2-40B4-BE49-F238E27FC236}">
                <a16:creationId xmlns:a16="http://schemas.microsoft.com/office/drawing/2014/main" id="{5C4C7F31-4FDD-5380-5A1B-8BDA1A37A344}"/>
              </a:ext>
            </a:extLst>
          </p:cNvPr>
          <p:cNvPicPr>
            <a:picLocks noChangeAspect="1"/>
          </p:cNvPicPr>
          <p:nvPr/>
        </p:nvPicPr>
        <p:blipFill>
          <a:blip r:embed="rId5"/>
          <a:stretch>
            <a:fillRect/>
          </a:stretch>
        </p:blipFill>
        <p:spPr>
          <a:xfrm>
            <a:off x="301591" y="98180"/>
            <a:ext cx="5418617" cy="5534869"/>
          </a:xfrm>
          <a:prstGeom prst="rect">
            <a:avLst/>
          </a:prstGeom>
        </p:spPr>
      </p:pic>
    </p:spTree>
    <p:extLst>
      <p:ext uri="{BB962C8B-B14F-4D97-AF65-F5344CB8AC3E}">
        <p14:creationId xmlns:p14="http://schemas.microsoft.com/office/powerpoint/2010/main" val="186000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98DD6-A86B-8908-D172-84E6C5AF66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E03AEA-D1B6-98F7-C1B0-3BAEC35023DF}"/>
              </a:ext>
            </a:extLst>
          </p:cNvPr>
          <p:cNvSpPr>
            <a:spLocks noGrp="1"/>
          </p:cNvSpPr>
          <p:nvPr>
            <p:ph idx="1"/>
          </p:nvPr>
        </p:nvSpPr>
        <p:spPr>
          <a:xfrm>
            <a:off x="6096000" y="246052"/>
            <a:ext cx="5537034" cy="5348590"/>
          </a:xfrm>
        </p:spPr>
        <p:txBody>
          <a:bodyPr>
            <a:normAutofit/>
          </a:bodyPr>
          <a:lstStyle/>
          <a:p>
            <a:pPr>
              <a:lnSpc>
                <a:spcPct val="100000"/>
              </a:lnSpc>
              <a:buClr>
                <a:srgbClr val="F4A591"/>
              </a:buClr>
            </a:pPr>
            <a:r>
              <a:rPr lang="en-GB" dirty="0"/>
              <a:t>Microsoft Word launches and provides  SSNAP letter, including Monitoring Chart. </a:t>
            </a:r>
          </a:p>
          <a:p>
            <a:pPr>
              <a:lnSpc>
                <a:spcPct val="100000"/>
              </a:lnSpc>
              <a:buClr>
                <a:srgbClr val="F4A591"/>
              </a:buClr>
            </a:pPr>
            <a:endParaRPr lang="en-GB" dirty="0"/>
          </a:p>
          <a:p>
            <a:pPr>
              <a:lnSpc>
                <a:spcPct val="100000"/>
              </a:lnSpc>
              <a:buClr>
                <a:srgbClr val="F4A591"/>
              </a:buClr>
            </a:pPr>
            <a:r>
              <a:rPr lang="en-GB" dirty="0"/>
              <a:t>Monitoring chart also generated (2 or 4 weeks as selected).</a:t>
            </a:r>
          </a:p>
          <a:p>
            <a:pPr marL="0" indent="0">
              <a:lnSpc>
                <a:spcPct val="100000"/>
              </a:lnSpc>
              <a:buClr>
                <a:srgbClr val="F4A591"/>
              </a:buClr>
              <a:buNone/>
            </a:pPr>
            <a:endParaRPr lang="en-GB" dirty="0"/>
          </a:p>
          <a:p>
            <a:pPr marL="0" indent="0">
              <a:lnSpc>
                <a:spcPct val="150000"/>
              </a:lnSpc>
              <a:buClr>
                <a:srgbClr val="F4A591"/>
              </a:buClr>
              <a:buNone/>
            </a:pPr>
            <a:endParaRPr lang="en-GB" sz="2000" dirty="0"/>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2" name="Rectangle: Rounded Corners 1">
            <a:extLst>
              <a:ext uri="{FF2B5EF4-FFF2-40B4-BE49-F238E27FC236}">
                <a16:creationId xmlns:a16="http://schemas.microsoft.com/office/drawing/2014/main" id="{FFCA5E13-128B-05E9-9F89-4E8B1DA5DEF8}"/>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D23337D-AA9C-F18D-D394-9E080F7B5F81}"/>
              </a:ext>
            </a:extLst>
          </p:cNvPr>
          <p:cNvPicPr>
            <a:picLocks noChangeAspect="1"/>
          </p:cNvPicPr>
          <p:nvPr/>
        </p:nvPicPr>
        <p:blipFill>
          <a:blip r:embed="rId3"/>
          <a:stretch>
            <a:fillRect/>
          </a:stretch>
        </p:blipFill>
        <p:spPr>
          <a:xfrm>
            <a:off x="10876529" y="5769423"/>
            <a:ext cx="932769" cy="987638"/>
          </a:xfrm>
          <a:prstGeom prst="rect">
            <a:avLst/>
          </a:prstGeom>
        </p:spPr>
      </p:pic>
      <p:pic>
        <p:nvPicPr>
          <p:cNvPr id="5" name="Picture 4">
            <a:extLst>
              <a:ext uri="{FF2B5EF4-FFF2-40B4-BE49-F238E27FC236}">
                <a16:creationId xmlns:a16="http://schemas.microsoft.com/office/drawing/2014/main" id="{8EFB6471-97E9-CE02-8862-462F44E0F7A4}"/>
              </a:ext>
            </a:extLst>
          </p:cNvPr>
          <p:cNvPicPr>
            <a:picLocks noChangeAspect="1"/>
          </p:cNvPicPr>
          <p:nvPr/>
        </p:nvPicPr>
        <p:blipFill>
          <a:blip r:embed="rId4"/>
          <a:stretch>
            <a:fillRect/>
          </a:stretch>
        </p:blipFill>
        <p:spPr>
          <a:xfrm>
            <a:off x="409326" y="333443"/>
            <a:ext cx="4220111" cy="5348590"/>
          </a:xfrm>
          <a:prstGeom prst="rect">
            <a:avLst/>
          </a:prstGeom>
        </p:spPr>
      </p:pic>
      <p:pic>
        <p:nvPicPr>
          <p:cNvPr id="6" name="Picture 5">
            <a:extLst>
              <a:ext uri="{FF2B5EF4-FFF2-40B4-BE49-F238E27FC236}">
                <a16:creationId xmlns:a16="http://schemas.microsoft.com/office/drawing/2014/main" id="{458CCA9F-3837-EF9D-82A0-C29755AE710B}"/>
              </a:ext>
            </a:extLst>
          </p:cNvPr>
          <p:cNvPicPr>
            <a:picLocks noChangeAspect="1"/>
          </p:cNvPicPr>
          <p:nvPr/>
        </p:nvPicPr>
        <p:blipFill>
          <a:blip r:embed="rId5"/>
          <a:stretch>
            <a:fillRect/>
          </a:stretch>
        </p:blipFill>
        <p:spPr>
          <a:xfrm>
            <a:off x="409326" y="1268188"/>
            <a:ext cx="5669771" cy="3304318"/>
          </a:xfrm>
          <a:prstGeom prst="rect">
            <a:avLst/>
          </a:prstGeom>
        </p:spPr>
      </p:pic>
    </p:spTree>
    <p:extLst>
      <p:ext uri="{BB962C8B-B14F-4D97-AF65-F5344CB8AC3E}">
        <p14:creationId xmlns:p14="http://schemas.microsoft.com/office/powerpoint/2010/main" val="9767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1ED0-A899-2F6F-9F75-6C5831E44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58133-2381-92FF-8431-1C1C57792F8C}"/>
              </a:ext>
            </a:extLst>
          </p:cNvPr>
          <p:cNvSpPr>
            <a:spLocks noGrp="1"/>
          </p:cNvSpPr>
          <p:nvPr>
            <p:ph type="title"/>
          </p:nvPr>
        </p:nvSpPr>
        <p:spPr>
          <a:xfrm>
            <a:off x="7162800" y="134584"/>
            <a:ext cx="4002152" cy="865467"/>
          </a:xfrm>
        </p:spPr>
        <p:txBody>
          <a:bodyPr>
            <a:normAutofit fontScale="90000"/>
          </a:bodyPr>
          <a:lstStyle/>
          <a:p>
            <a:r>
              <a:rPr lang="en-GB" u="sng" dirty="0">
                <a:uFill>
                  <a:solidFill>
                    <a:srgbClr val="F4A591"/>
                  </a:solidFill>
                </a:uFill>
              </a:rPr>
              <a:t>Following Patients Up</a:t>
            </a:r>
          </a:p>
        </p:txBody>
      </p:sp>
      <p:sp>
        <p:nvSpPr>
          <p:cNvPr id="3" name="Content Placeholder 2">
            <a:extLst>
              <a:ext uri="{FF2B5EF4-FFF2-40B4-BE49-F238E27FC236}">
                <a16:creationId xmlns:a16="http://schemas.microsoft.com/office/drawing/2014/main" id="{6D08F5B2-4958-EA66-1204-2D586BF543EC}"/>
              </a:ext>
            </a:extLst>
          </p:cNvPr>
          <p:cNvSpPr>
            <a:spLocks noGrp="1"/>
          </p:cNvSpPr>
          <p:nvPr>
            <p:ph idx="1"/>
          </p:nvPr>
        </p:nvSpPr>
        <p:spPr>
          <a:xfrm>
            <a:off x="7238999" y="1259726"/>
            <a:ext cx="4340823" cy="4294723"/>
          </a:xfrm>
        </p:spPr>
        <p:txBody>
          <a:bodyPr>
            <a:normAutofit/>
          </a:bodyPr>
          <a:lstStyle/>
          <a:p>
            <a:pPr>
              <a:lnSpc>
                <a:spcPct val="100000"/>
              </a:lnSpc>
              <a:buClr>
                <a:srgbClr val="F4A591"/>
              </a:buClr>
            </a:pPr>
            <a:r>
              <a:rPr lang="en-GB" dirty="0"/>
              <a:t>SSNAP dashboard incorporates </a:t>
            </a:r>
            <a:r>
              <a:rPr lang="en-GB" b="1" dirty="0"/>
              <a:t>reminders and scheduled tasks </a:t>
            </a:r>
            <a:r>
              <a:rPr lang="en-GB" dirty="0"/>
              <a:t>to follow patients up.</a:t>
            </a:r>
          </a:p>
          <a:p>
            <a:pPr>
              <a:lnSpc>
                <a:spcPct val="100000"/>
              </a:lnSpc>
              <a:buClr>
                <a:srgbClr val="F4A591"/>
              </a:buClr>
            </a:pPr>
            <a:endParaRPr lang="en-GB" dirty="0"/>
          </a:p>
          <a:p>
            <a:pPr>
              <a:lnSpc>
                <a:spcPct val="100000"/>
              </a:lnSpc>
              <a:buClr>
                <a:srgbClr val="F4A591"/>
              </a:buClr>
            </a:pPr>
            <a:r>
              <a:rPr lang="en-GB" dirty="0"/>
              <a:t>Use reminders to show colleagues that patient has been safety-netted using SSNAP. </a:t>
            </a:r>
          </a:p>
          <a:p>
            <a:pPr marL="0" indent="0">
              <a:lnSpc>
                <a:spcPct val="100000"/>
              </a:lnSpc>
              <a:buClr>
                <a:srgbClr val="F4A591"/>
              </a:buClr>
              <a:buNone/>
            </a:pPr>
            <a:endParaRPr lang="en-GB" sz="2800" dirty="0"/>
          </a:p>
          <a:p>
            <a:pPr marL="0" indent="0">
              <a:lnSpc>
                <a:spcPct val="150000"/>
              </a:lnSpc>
              <a:buClr>
                <a:srgbClr val="F4A591"/>
              </a:buClr>
              <a:buNone/>
            </a:pPr>
            <a:endParaRPr lang="en-GB" sz="2000" dirty="0"/>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5" name="Rectangle: Rounded Corners 4">
            <a:extLst>
              <a:ext uri="{FF2B5EF4-FFF2-40B4-BE49-F238E27FC236}">
                <a16:creationId xmlns:a16="http://schemas.microsoft.com/office/drawing/2014/main" id="{DF12CFB4-A7E1-9753-7713-3C0F75D52BEA}"/>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8FFCCE6-ED9B-0946-2AD4-0DD811A20DE9}"/>
              </a:ext>
            </a:extLst>
          </p:cNvPr>
          <p:cNvPicPr>
            <a:picLocks noChangeAspect="1"/>
          </p:cNvPicPr>
          <p:nvPr/>
        </p:nvPicPr>
        <p:blipFill>
          <a:blip r:embed="rId2"/>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669707AB-9469-5939-7B7E-C1B0AF565414}"/>
              </a:ext>
            </a:extLst>
          </p:cNvPr>
          <p:cNvPicPr>
            <a:picLocks noChangeAspect="1"/>
          </p:cNvPicPr>
          <p:nvPr/>
        </p:nvPicPr>
        <p:blipFill>
          <a:blip r:embed="rId3"/>
          <a:stretch>
            <a:fillRect/>
          </a:stretch>
        </p:blipFill>
        <p:spPr>
          <a:xfrm>
            <a:off x="189214" y="657098"/>
            <a:ext cx="6645365" cy="4552568"/>
          </a:xfrm>
          <a:prstGeom prst="rect">
            <a:avLst/>
          </a:prstGeom>
        </p:spPr>
      </p:pic>
      <p:sp>
        <p:nvSpPr>
          <p:cNvPr id="8" name="TextBox 7">
            <a:extLst>
              <a:ext uri="{FF2B5EF4-FFF2-40B4-BE49-F238E27FC236}">
                <a16:creationId xmlns:a16="http://schemas.microsoft.com/office/drawing/2014/main" id="{0F073880-B100-3E1F-82AF-1A0E1BF10474}"/>
              </a:ext>
            </a:extLst>
          </p:cNvPr>
          <p:cNvSpPr txBox="1"/>
          <p:nvPr/>
        </p:nvSpPr>
        <p:spPr>
          <a:xfrm>
            <a:off x="657031" y="3797724"/>
            <a:ext cx="2933700" cy="246221"/>
          </a:xfrm>
          <a:prstGeom prst="rect">
            <a:avLst/>
          </a:prstGeom>
          <a:solidFill>
            <a:schemeClr val="bg1"/>
          </a:solidFill>
        </p:spPr>
        <p:txBody>
          <a:bodyPr wrap="square" rtlCol="0">
            <a:spAutoFit/>
          </a:bodyPr>
          <a:lstStyle/>
          <a:p>
            <a:r>
              <a:rPr lang="en-GB" sz="1000" dirty="0"/>
              <a:t>Patient safety-netted with SSNAP</a:t>
            </a:r>
          </a:p>
        </p:txBody>
      </p:sp>
    </p:spTree>
    <p:extLst>
      <p:ext uri="{BB962C8B-B14F-4D97-AF65-F5344CB8AC3E}">
        <p14:creationId xmlns:p14="http://schemas.microsoft.com/office/powerpoint/2010/main" val="261037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C544B-F485-DEB3-052F-8951CA44EC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E9C3AE-276D-2E8F-BCE3-CCC8E01D481A}"/>
              </a:ext>
            </a:extLst>
          </p:cNvPr>
          <p:cNvSpPr>
            <a:spLocks noGrp="1"/>
          </p:cNvSpPr>
          <p:nvPr>
            <p:ph type="ctrTitle"/>
          </p:nvPr>
        </p:nvSpPr>
        <p:spPr>
          <a:xfrm>
            <a:off x="1524000" y="4149766"/>
            <a:ext cx="9144000" cy="2387600"/>
          </a:xfrm>
        </p:spPr>
        <p:txBody>
          <a:bodyPr>
            <a:normAutofit fontScale="90000"/>
          </a:bodyPr>
          <a:lstStyle/>
          <a:p>
            <a:r>
              <a:rPr lang="en-GB" sz="8000" dirty="0"/>
              <a:t>Using SSNAP inclusively with patients</a:t>
            </a:r>
            <a:br>
              <a:rPr lang="en-GB" sz="8000" dirty="0"/>
            </a:b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BC998556-9514-636B-637F-2935B0ADAAD2}"/>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370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B38A8D-6C09-8830-1B94-25D72515041D}"/>
              </a:ext>
            </a:extLst>
          </p:cNvPr>
          <p:cNvSpPr>
            <a:spLocks noGrp="1"/>
          </p:cNvSpPr>
          <p:nvPr>
            <p:ph idx="1"/>
          </p:nvPr>
        </p:nvSpPr>
        <p:spPr>
          <a:xfrm>
            <a:off x="667987" y="1589823"/>
            <a:ext cx="10515600" cy="4141835"/>
          </a:xfrm>
        </p:spPr>
        <p:txBody>
          <a:bodyPr/>
          <a:lstStyle/>
          <a:p>
            <a:pPr marL="457200" indent="-457200">
              <a:buFont typeface="+mj-lt"/>
              <a:buAutoNum type="arabicPeriod"/>
            </a:pPr>
            <a:endParaRPr lang="en-GB" dirty="0"/>
          </a:p>
          <a:p>
            <a:pPr marL="457200" indent="-457200">
              <a:buClr>
                <a:srgbClr val="F4A591"/>
              </a:buClr>
              <a:buFont typeface="+mj-lt"/>
              <a:buAutoNum type="arabicPeriod"/>
            </a:pPr>
            <a:r>
              <a:rPr lang="en-GB" dirty="0"/>
              <a:t>Why has SSNAP been developed?  </a:t>
            </a:r>
          </a:p>
          <a:p>
            <a:pPr marL="457200" indent="-457200">
              <a:buClr>
                <a:srgbClr val="F4A591"/>
              </a:buClr>
              <a:buFont typeface="+mj-lt"/>
              <a:buAutoNum type="arabicPeriod"/>
            </a:pPr>
            <a:r>
              <a:rPr lang="en-GB" dirty="0"/>
              <a:t>What will this research involve?</a:t>
            </a:r>
          </a:p>
          <a:p>
            <a:pPr marL="457200" indent="-457200">
              <a:buClr>
                <a:srgbClr val="F4A591"/>
              </a:buClr>
              <a:buFont typeface="+mj-lt"/>
              <a:buAutoNum type="arabicPeriod"/>
            </a:pPr>
            <a:r>
              <a:rPr lang="en-GB" dirty="0"/>
              <a:t>Which patients are eligible for SSNAP? </a:t>
            </a:r>
          </a:p>
          <a:p>
            <a:pPr marL="457200" indent="-457200">
              <a:buClr>
                <a:srgbClr val="F4A591"/>
              </a:buClr>
              <a:buFont typeface="+mj-lt"/>
              <a:buAutoNum type="arabicPeriod"/>
            </a:pPr>
            <a:r>
              <a:rPr lang="en-GB" dirty="0"/>
              <a:t>Using SSNAP in </a:t>
            </a:r>
            <a:r>
              <a:rPr lang="en-GB" dirty="0" err="1"/>
              <a:t>SystmOne</a:t>
            </a:r>
            <a:r>
              <a:rPr lang="en-GB" dirty="0"/>
              <a:t>	</a:t>
            </a:r>
          </a:p>
          <a:p>
            <a:pPr marL="457200" indent="-457200">
              <a:buClr>
                <a:srgbClr val="F4A591"/>
              </a:buClr>
              <a:buFont typeface="+mj-lt"/>
              <a:buAutoNum type="arabicPeriod"/>
            </a:pPr>
            <a:r>
              <a:rPr lang="en-GB" dirty="0"/>
              <a:t>Using SSNAP inclusively with patients</a:t>
            </a:r>
          </a:p>
          <a:p>
            <a:pPr marL="0" indent="0">
              <a:buNone/>
            </a:pPr>
            <a:endParaRPr lang="en-GB" dirty="0"/>
          </a:p>
        </p:txBody>
      </p:sp>
      <p:sp>
        <p:nvSpPr>
          <p:cNvPr id="7" name="Title 6">
            <a:extLst>
              <a:ext uri="{FF2B5EF4-FFF2-40B4-BE49-F238E27FC236}">
                <a16:creationId xmlns:a16="http://schemas.microsoft.com/office/drawing/2014/main" id="{F640F7D7-AF39-6ED9-BDE0-758F1F809F70}"/>
              </a:ext>
            </a:extLst>
          </p:cNvPr>
          <p:cNvSpPr>
            <a:spLocks noGrp="1"/>
          </p:cNvSpPr>
          <p:nvPr>
            <p:ph type="title"/>
          </p:nvPr>
        </p:nvSpPr>
        <p:spPr>
          <a:xfrm>
            <a:off x="762000" y="724356"/>
            <a:ext cx="10515600" cy="865467"/>
          </a:xfrm>
        </p:spPr>
        <p:txBody>
          <a:bodyPr/>
          <a:lstStyle/>
          <a:p>
            <a:r>
              <a:rPr lang="en-GB" dirty="0"/>
              <a:t>What we’ll cover today</a:t>
            </a:r>
          </a:p>
        </p:txBody>
      </p:sp>
      <p:sp>
        <p:nvSpPr>
          <p:cNvPr id="2" name="Rectangle: Rounded Corners 1">
            <a:extLst>
              <a:ext uri="{FF2B5EF4-FFF2-40B4-BE49-F238E27FC236}">
                <a16:creationId xmlns:a16="http://schemas.microsoft.com/office/drawing/2014/main" id="{67C0D917-86CC-0E1C-BA9C-1676CF972C1C}"/>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64D2BD8-95B7-52FF-92DE-05550EC9B49F}"/>
              </a:ext>
            </a:extLst>
          </p:cNvPr>
          <p:cNvPicPr>
            <a:picLocks noChangeAspect="1"/>
          </p:cNvPicPr>
          <p:nvPr/>
        </p:nvPicPr>
        <p:blipFill>
          <a:blip r:embed="rId2"/>
          <a:stretch>
            <a:fillRect/>
          </a:stretch>
        </p:blipFill>
        <p:spPr>
          <a:xfrm>
            <a:off x="9214567" y="1992086"/>
            <a:ext cx="2157046" cy="2285999"/>
          </a:xfrm>
          <a:prstGeom prst="rect">
            <a:avLst/>
          </a:prstGeom>
        </p:spPr>
      </p:pic>
      <p:pic>
        <p:nvPicPr>
          <p:cNvPr id="3" name="Picture 2">
            <a:extLst>
              <a:ext uri="{FF2B5EF4-FFF2-40B4-BE49-F238E27FC236}">
                <a16:creationId xmlns:a16="http://schemas.microsoft.com/office/drawing/2014/main" id="{7077516F-EFE5-EFE0-3D67-356A3E6584B1}"/>
              </a:ext>
            </a:extLst>
          </p:cNvPr>
          <p:cNvPicPr>
            <a:picLocks noChangeAspect="1"/>
          </p:cNvPicPr>
          <p:nvPr/>
        </p:nvPicPr>
        <p:blipFill>
          <a:blip r:embed="rId3"/>
          <a:stretch>
            <a:fillRect/>
          </a:stretch>
        </p:blipFill>
        <p:spPr>
          <a:xfrm>
            <a:off x="10876529" y="5769423"/>
            <a:ext cx="932769" cy="987638"/>
          </a:xfrm>
          <a:prstGeom prst="rect">
            <a:avLst/>
          </a:prstGeom>
        </p:spPr>
      </p:pic>
    </p:spTree>
    <p:extLst>
      <p:ext uri="{BB962C8B-B14F-4D97-AF65-F5344CB8AC3E}">
        <p14:creationId xmlns:p14="http://schemas.microsoft.com/office/powerpoint/2010/main" val="2023292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SNAP Training Video">
            <a:hlinkClick r:id="" action="ppaction://media"/>
            <a:extLst>
              <a:ext uri="{FF2B5EF4-FFF2-40B4-BE49-F238E27FC236}">
                <a16:creationId xmlns:a16="http://schemas.microsoft.com/office/drawing/2014/main" id="{1694522B-999B-F036-C79C-87BF7EDB19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4781" y="696913"/>
            <a:ext cx="7324725" cy="4141787"/>
          </a:xfrm>
        </p:spPr>
      </p:pic>
      <p:sp>
        <p:nvSpPr>
          <p:cNvPr id="2" name="TextBox 1">
            <a:extLst>
              <a:ext uri="{FF2B5EF4-FFF2-40B4-BE49-F238E27FC236}">
                <a16:creationId xmlns:a16="http://schemas.microsoft.com/office/drawing/2014/main" id="{3F715403-1E3C-59AD-A513-AB5A45FC026A}"/>
              </a:ext>
            </a:extLst>
          </p:cNvPr>
          <p:cNvSpPr txBox="1"/>
          <p:nvPr/>
        </p:nvSpPr>
        <p:spPr>
          <a:xfrm>
            <a:off x="180753" y="6478036"/>
            <a:ext cx="6039294"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0385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25F1-8A32-6E94-EEDA-38567C514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5C7FF-401A-E145-F9FC-2AA11186613B}"/>
              </a:ext>
            </a:extLst>
          </p:cNvPr>
          <p:cNvSpPr>
            <a:spLocks noGrp="1"/>
          </p:cNvSpPr>
          <p:nvPr>
            <p:ph type="title"/>
          </p:nvPr>
        </p:nvSpPr>
        <p:spPr>
          <a:xfrm>
            <a:off x="398252" y="441063"/>
            <a:ext cx="10515600" cy="865467"/>
          </a:xfrm>
        </p:spPr>
        <p:txBody>
          <a:bodyPr>
            <a:normAutofit fontScale="90000"/>
          </a:bodyPr>
          <a:lstStyle/>
          <a:p>
            <a:r>
              <a:rPr lang="en-GB" u="sng" dirty="0">
                <a:uFill>
                  <a:solidFill>
                    <a:srgbClr val="F4A591"/>
                  </a:solidFill>
                </a:uFill>
              </a:rPr>
              <a:t>Using SSNAP </a:t>
            </a:r>
            <a:r>
              <a:rPr lang="en-GB" dirty="0">
                <a:uFill>
                  <a:solidFill>
                    <a:srgbClr val="F4A591"/>
                  </a:solidFill>
                </a:uFill>
              </a:rPr>
              <a:t>inclusively</a:t>
            </a:r>
            <a:br>
              <a:rPr lang="en-GB" u="sng" dirty="0">
                <a:uFill>
                  <a:solidFill>
                    <a:srgbClr val="F4A591"/>
                  </a:solidFill>
                </a:uFill>
              </a:rPr>
            </a:br>
            <a:br>
              <a:rPr lang="en-GB" dirty="0"/>
            </a:br>
            <a:endParaRPr lang="en-GB" dirty="0"/>
          </a:p>
        </p:txBody>
      </p:sp>
      <p:sp>
        <p:nvSpPr>
          <p:cNvPr id="3" name="Content Placeholder 2">
            <a:extLst>
              <a:ext uri="{FF2B5EF4-FFF2-40B4-BE49-F238E27FC236}">
                <a16:creationId xmlns:a16="http://schemas.microsoft.com/office/drawing/2014/main" id="{0513529E-D8AE-D7D9-2140-5A2390DB692A}"/>
              </a:ext>
            </a:extLst>
          </p:cNvPr>
          <p:cNvSpPr>
            <a:spLocks noGrp="1"/>
          </p:cNvSpPr>
          <p:nvPr>
            <p:ph idx="1"/>
          </p:nvPr>
        </p:nvSpPr>
        <p:spPr>
          <a:xfrm>
            <a:off x="316027" y="605723"/>
            <a:ext cx="3913073" cy="5016774"/>
          </a:xfrm>
        </p:spPr>
        <p:txBody>
          <a:bodyPr>
            <a:normAutofit/>
          </a:bodyPr>
          <a:lstStyle/>
          <a:p>
            <a:pPr marL="0" indent="0">
              <a:lnSpc>
                <a:spcPct val="150000"/>
              </a:lnSpc>
              <a:buClr>
                <a:srgbClr val="F4A591"/>
              </a:buClr>
              <a:buNone/>
            </a:pPr>
            <a:endParaRPr lang="en-GB" sz="1000" dirty="0"/>
          </a:p>
          <a:p>
            <a:pPr>
              <a:lnSpc>
                <a:spcPct val="150000"/>
              </a:lnSpc>
              <a:buClr>
                <a:srgbClr val="F4A591"/>
              </a:buClr>
              <a:buFont typeface="Wingdings" panose="05000000000000000000" pitchFamily="2" charset="2"/>
              <a:buChar char="§"/>
            </a:pPr>
            <a:r>
              <a:rPr lang="en-GB" b="1" dirty="0"/>
              <a:t>Paper version of SSNAP </a:t>
            </a:r>
            <a:r>
              <a:rPr lang="en-GB" dirty="0"/>
              <a:t>includes body map &amp; symptom stickers.</a:t>
            </a:r>
          </a:p>
          <a:p>
            <a:pPr marL="0" indent="0">
              <a:lnSpc>
                <a:spcPct val="150000"/>
              </a:lnSpc>
              <a:buClr>
                <a:srgbClr val="F4A591"/>
              </a:buClr>
              <a:buNone/>
            </a:pPr>
            <a:endParaRPr lang="en-GB" sz="2100" dirty="0"/>
          </a:p>
          <a:p>
            <a:pPr marL="0" indent="0">
              <a:buNone/>
            </a:pPr>
            <a:endParaRPr lang="en-GB" sz="1100" dirty="0"/>
          </a:p>
          <a:p>
            <a:endParaRPr lang="en-GB" sz="1100" dirty="0"/>
          </a:p>
        </p:txBody>
      </p:sp>
      <p:sp>
        <p:nvSpPr>
          <p:cNvPr id="4" name="Rectangle: Rounded Corners 3">
            <a:extLst>
              <a:ext uri="{FF2B5EF4-FFF2-40B4-BE49-F238E27FC236}">
                <a16:creationId xmlns:a16="http://schemas.microsoft.com/office/drawing/2014/main" id="{EBD9A9B3-63DF-4A45-4618-7BB99650CD81}"/>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385F77A-A9FC-5833-9E4F-AB8EE3C82587}"/>
              </a:ext>
            </a:extLst>
          </p:cNvPr>
          <p:cNvPicPr>
            <a:picLocks noChangeAspect="1"/>
          </p:cNvPicPr>
          <p:nvPr/>
        </p:nvPicPr>
        <p:blipFill>
          <a:blip r:embed="rId3"/>
          <a:stretch>
            <a:fillRect/>
          </a:stretch>
        </p:blipFill>
        <p:spPr>
          <a:xfrm>
            <a:off x="10876529" y="5769423"/>
            <a:ext cx="932769" cy="987638"/>
          </a:xfrm>
          <a:prstGeom prst="rect">
            <a:avLst/>
          </a:prstGeom>
        </p:spPr>
      </p:pic>
      <p:pic>
        <p:nvPicPr>
          <p:cNvPr id="9" name="Picture 8">
            <a:extLst>
              <a:ext uri="{FF2B5EF4-FFF2-40B4-BE49-F238E27FC236}">
                <a16:creationId xmlns:a16="http://schemas.microsoft.com/office/drawing/2014/main" id="{AA5F6D9D-05E5-4FE1-74BF-6833A0EF462D}"/>
              </a:ext>
            </a:extLst>
          </p:cNvPr>
          <p:cNvPicPr>
            <a:picLocks noChangeAspect="1"/>
          </p:cNvPicPr>
          <p:nvPr/>
        </p:nvPicPr>
        <p:blipFill>
          <a:blip r:embed="rId4"/>
          <a:stretch>
            <a:fillRect/>
          </a:stretch>
        </p:blipFill>
        <p:spPr>
          <a:xfrm>
            <a:off x="8609630" y="253736"/>
            <a:ext cx="3425000" cy="4678560"/>
          </a:xfrm>
          <a:prstGeom prst="rect">
            <a:avLst/>
          </a:prstGeom>
        </p:spPr>
      </p:pic>
      <p:pic>
        <p:nvPicPr>
          <p:cNvPr id="6" name="Picture 5">
            <a:extLst>
              <a:ext uri="{FF2B5EF4-FFF2-40B4-BE49-F238E27FC236}">
                <a16:creationId xmlns:a16="http://schemas.microsoft.com/office/drawing/2014/main" id="{5F90BDB6-C729-7A7F-54C2-0F76BCC294FB}"/>
              </a:ext>
            </a:extLst>
          </p:cNvPr>
          <p:cNvPicPr>
            <a:picLocks noChangeAspect="1"/>
          </p:cNvPicPr>
          <p:nvPr/>
        </p:nvPicPr>
        <p:blipFill>
          <a:blip r:embed="rId5"/>
          <a:stretch>
            <a:fillRect/>
          </a:stretch>
        </p:blipFill>
        <p:spPr>
          <a:xfrm>
            <a:off x="4657725" y="253227"/>
            <a:ext cx="3741964" cy="5280617"/>
          </a:xfrm>
          <a:prstGeom prst="rect">
            <a:avLst/>
          </a:prstGeom>
        </p:spPr>
      </p:pic>
    </p:spTree>
    <p:extLst>
      <p:ext uri="{BB962C8B-B14F-4D97-AF65-F5344CB8AC3E}">
        <p14:creationId xmlns:p14="http://schemas.microsoft.com/office/powerpoint/2010/main" val="4268650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06A4-3307-1880-CA83-73329BD64E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1568B-EB5A-2CE0-8597-155CAA38A1AF}"/>
              </a:ext>
            </a:extLst>
          </p:cNvPr>
          <p:cNvSpPr>
            <a:spLocks noGrp="1"/>
          </p:cNvSpPr>
          <p:nvPr>
            <p:ph idx="1"/>
          </p:nvPr>
        </p:nvSpPr>
        <p:spPr>
          <a:xfrm>
            <a:off x="4505244" y="980192"/>
            <a:ext cx="7434943" cy="4592411"/>
          </a:xfrm>
        </p:spPr>
        <p:txBody>
          <a:bodyPr>
            <a:normAutofit/>
          </a:bodyPr>
          <a:lstStyle/>
          <a:p>
            <a:pPr>
              <a:lnSpc>
                <a:spcPct val="150000"/>
              </a:lnSpc>
              <a:buClr>
                <a:srgbClr val="F4A591"/>
              </a:buClr>
            </a:pPr>
            <a:r>
              <a:rPr lang="en-GB" dirty="0"/>
              <a:t>Affix relevant stickers to area next to body chart to show which </a:t>
            </a:r>
            <a:r>
              <a:rPr lang="en-GB" b="1" dirty="0"/>
              <a:t>symptoms</a:t>
            </a:r>
            <a:r>
              <a:rPr lang="en-GB" dirty="0"/>
              <a:t> </a:t>
            </a:r>
            <a:r>
              <a:rPr lang="en-GB" b="1" dirty="0"/>
              <a:t>patient needs to monitor &amp; where they are located</a:t>
            </a:r>
            <a:r>
              <a:rPr lang="en-GB" dirty="0"/>
              <a:t>. </a:t>
            </a:r>
          </a:p>
          <a:p>
            <a:pPr>
              <a:lnSpc>
                <a:spcPct val="150000"/>
              </a:lnSpc>
              <a:buClr>
                <a:srgbClr val="F4A591"/>
              </a:buClr>
            </a:pPr>
            <a:r>
              <a:rPr lang="en-GB" dirty="0"/>
              <a:t>Add information to support patient monitoring and time-period beyond which, if symptoms persist or worsen, patient should arrange follow-up appointment.</a:t>
            </a:r>
          </a:p>
          <a:p>
            <a:pPr marL="0" indent="0">
              <a:buNone/>
            </a:pPr>
            <a:endParaRPr lang="en-GB" sz="1100" dirty="0"/>
          </a:p>
          <a:p>
            <a:endParaRPr lang="en-GB" sz="1100" dirty="0"/>
          </a:p>
        </p:txBody>
      </p:sp>
      <p:pic>
        <p:nvPicPr>
          <p:cNvPr id="4" name="Picture 3">
            <a:extLst>
              <a:ext uri="{FF2B5EF4-FFF2-40B4-BE49-F238E27FC236}">
                <a16:creationId xmlns:a16="http://schemas.microsoft.com/office/drawing/2014/main" id="{AD8A9065-AD97-5C4E-FD35-3C8D52DFE973}"/>
              </a:ext>
            </a:extLst>
          </p:cNvPr>
          <p:cNvPicPr>
            <a:picLocks noChangeAspect="1"/>
          </p:cNvPicPr>
          <p:nvPr/>
        </p:nvPicPr>
        <p:blipFill>
          <a:blip r:embed="rId3"/>
          <a:stretch>
            <a:fillRect/>
          </a:stretch>
        </p:blipFill>
        <p:spPr>
          <a:xfrm>
            <a:off x="398252" y="20617"/>
            <a:ext cx="3934262" cy="5551986"/>
          </a:xfrm>
          <a:prstGeom prst="rect">
            <a:avLst/>
          </a:prstGeom>
        </p:spPr>
      </p:pic>
      <p:sp>
        <p:nvSpPr>
          <p:cNvPr id="2" name="Rectangle: Rounded Corners 1">
            <a:extLst>
              <a:ext uri="{FF2B5EF4-FFF2-40B4-BE49-F238E27FC236}">
                <a16:creationId xmlns:a16="http://schemas.microsoft.com/office/drawing/2014/main" id="{3D8C88ED-8803-577A-5638-6A66D4844629}"/>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6FD81F4-BB79-1E97-5260-D07673028D92}"/>
              </a:ext>
            </a:extLst>
          </p:cNvPr>
          <p:cNvPicPr>
            <a:picLocks noChangeAspect="1"/>
          </p:cNvPicPr>
          <p:nvPr/>
        </p:nvPicPr>
        <p:blipFill>
          <a:blip r:embed="rId4"/>
          <a:stretch>
            <a:fillRect/>
          </a:stretch>
        </p:blipFill>
        <p:spPr>
          <a:xfrm>
            <a:off x="10876529" y="5769423"/>
            <a:ext cx="932769" cy="987638"/>
          </a:xfrm>
          <a:prstGeom prst="rect">
            <a:avLst/>
          </a:prstGeom>
        </p:spPr>
      </p:pic>
      <p:sp>
        <p:nvSpPr>
          <p:cNvPr id="6" name="Title 1">
            <a:extLst>
              <a:ext uri="{FF2B5EF4-FFF2-40B4-BE49-F238E27FC236}">
                <a16:creationId xmlns:a16="http://schemas.microsoft.com/office/drawing/2014/main" id="{27D6D816-69BA-5977-9173-D2DCF9CF3BDC}"/>
              </a:ext>
            </a:extLst>
          </p:cNvPr>
          <p:cNvSpPr>
            <a:spLocks noGrp="1"/>
          </p:cNvSpPr>
          <p:nvPr>
            <p:ph type="title"/>
          </p:nvPr>
        </p:nvSpPr>
        <p:spPr>
          <a:xfrm>
            <a:off x="4626429" y="548340"/>
            <a:ext cx="6218027" cy="865467"/>
          </a:xfrm>
        </p:spPr>
        <p:txBody>
          <a:bodyPr>
            <a:normAutofit fontScale="90000"/>
          </a:bodyPr>
          <a:lstStyle/>
          <a:p>
            <a:r>
              <a:rPr lang="en-GB" u="sng" dirty="0">
                <a:uFill>
                  <a:solidFill>
                    <a:srgbClr val="F4A591"/>
                  </a:solidFill>
                </a:uFill>
              </a:rPr>
              <a:t>To Use Paper SSNAP…</a:t>
            </a:r>
            <a:br>
              <a:rPr lang="en-GB" u="sng" dirty="0">
                <a:uFill>
                  <a:solidFill>
                    <a:srgbClr val="F4A591"/>
                  </a:solidFill>
                </a:uFill>
              </a:rPr>
            </a:br>
            <a:br>
              <a:rPr lang="en-GB" dirty="0"/>
            </a:br>
            <a:endParaRPr lang="en-GB" dirty="0"/>
          </a:p>
        </p:txBody>
      </p:sp>
      <p:pic>
        <p:nvPicPr>
          <p:cNvPr id="11" name="Picture 10">
            <a:extLst>
              <a:ext uri="{FF2B5EF4-FFF2-40B4-BE49-F238E27FC236}">
                <a16:creationId xmlns:a16="http://schemas.microsoft.com/office/drawing/2014/main" id="{12A5696A-6FAD-3601-346B-C2D332991DE7}"/>
              </a:ext>
            </a:extLst>
          </p:cNvPr>
          <p:cNvPicPr>
            <a:picLocks noChangeAspect="1"/>
          </p:cNvPicPr>
          <p:nvPr/>
        </p:nvPicPr>
        <p:blipFill>
          <a:blip r:embed="rId5"/>
          <a:srcRect l="-462" r="50000" b="84419"/>
          <a:stretch/>
        </p:blipFill>
        <p:spPr>
          <a:xfrm>
            <a:off x="2365383" y="1252934"/>
            <a:ext cx="1794455" cy="756841"/>
          </a:xfrm>
          <a:prstGeom prst="rect">
            <a:avLst/>
          </a:prstGeom>
        </p:spPr>
      </p:pic>
      <p:pic>
        <p:nvPicPr>
          <p:cNvPr id="12" name="Picture 11">
            <a:extLst>
              <a:ext uri="{FF2B5EF4-FFF2-40B4-BE49-F238E27FC236}">
                <a16:creationId xmlns:a16="http://schemas.microsoft.com/office/drawing/2014/main" id="{3F57F7AB-5803-A449-6822-6C4F754A082B}"/>
              </a:ext>
            </a:extLst>
          </p:cNvPr>
          <p:cNvPicPr>
            <a:picLocks noChangeAspect="1"/>
          </p:cNvPicPr>
          <p:nvPr/>
        </p:nvPicPr>
        <p:blipFill>
          <a:blip r:embed="rId5"/>
          <a:srcRect t="83843" r="50532" b="1166"/>
          <a:stretch/>
        </p:blipFill>
        <p:spPr>
          <a:xfrm>
            <a:off x="2365383" y="2057161"/>
            <a:ext cx="1771650" cy="733426"/>
          </a:xfrm>
          <a:prstGeom prst="rect">
            <a:avLst/>
          </a:prstGeom>
        </p:spPr>
      </p:pic>
      <p:sp>
        <p:nvSpPr>
          <p:cNvPr id="13" name="Oval 12">
            <a:extLst>
              <a:ext uri="{FF2B5EF4-FFF2-40B4-BE49-F238E27FC236}">
                <a16:creationId xmlns:a16="http://schemas.microsoft.com/office/drawing/2014/main" id="{580C6906-F13E-110F-E134-7308CF72BF36}"/>
              </a:ext>
            </a:extLst>
          </p:cNvPr>
          <p:cNvSpPr/>
          <p:nvPr/>
        </p:nvSpPr>
        <p:spPr>
          <a:xfrm>
            <a:off x="1124643" y="1235677"/>
            <a:ext cx="514350" cy="356260"/>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71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2F9DF-651D-6347-2932-5FED6B2E67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4E8653-7BC9-7370-2FCD-10A22C0B5EB0}"/>
              </a:ext>
            </a:extLst>
          </p:cNvPr>
          <p:cNvSpPr>
            <a:spLocks noGrp="1"/>
          </p:cNvSpPr>
          <p:nvPr>
            <p:ph type="ctrTitle"/>
          </p:nvPr>
        </p:nvSpPr>
        <p:spPr>
          <a:xfrm>
            <a:off x="1524000" y="4149766"/>
            <a:ext cx="9144000" cy="2387600"/>
          </a:xfrm>
        </p:spPr>
        <p:txBody>
          <a:bodyPr>
            <a:normAutofit fontScale="90000"/>
          </a:bodyPr>
          <a:lstStyle/>
          <a:p>
            <a:r>
              <a:rPr lang="en-GB" sz="8000" dirty="0"/>
              <a:t>Support &amp; Further Information</a:t>
            </a:r>
            <a:br>
              <a:rPr lang="en-GB" sz="8000" dirty="0"/>
            </a:b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F38CC67F-B3AB-ECF6-84E1-D06693332C3E}"/>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5855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7EEC-263F-45DA-E624-5973AF3E07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EB7AE-50D3-B500-765B-A558474F4240}"/>
              </a:ext>
            </a:extLst>
          </p:cNvPr>
          <p:cNvSpPr>
            <a:spLocks noGrp="1"/>
          </p:cNvSpPr>
          <p:nvPr>
            <p:ph idx="1"/>
          </p:nvPr>
        </p:nvSpPr>
        <p:spPr>
          <a:xfrm>
            <a:off x="237506" y="446283"/>
            <a:ext cx="8070834" cy="4611312"/>
          </a:xfrm>
        </p:spPr>
        <p:txBody>
          <a:bodyPr>
            <a:normAutofit/>
          </a:bodyPr>
          <a:lstStyle/>
          <a:p>
            <a:pPr>
              <a:lnSpc>
                <a:spcPct val="110000"/>
              </a:lnSpc>
              <a:buClr>
                <a:srgbClr val="F4A591"/>
              </a:buClr>
            </a:pPr>
            <a:r>
              <a:rPr lang="en-GB" sz="2000" dirty="0"/>
              <a:t>Manual, technical video &amp; further information about SSNAP study – including a copy of these slides - will be available online. </a:t>
            </a:r>
          </a:p>
          <a:p>
            <a:pPr>
              <a:lnSpc>
                <a:spcPct val="110000"/>
              </a:lnSpc>
              <a:buClr>
                <a:srgbClr val="F4A591"/>
              </a:buClr>
            </a:pPr>
            <a:r>
              <a:rPr lang="en-GB" sz="2000" b="1" dirty="0"/>
              <a:t>Dr Hannah Gregson</a:t>
            </a:r>
            <a:r>
              <a:rPr lang="en-GB" sz="2000" dirty="0"/>
              <a:t>, Research Fellow: Hannah.Gregson@bthft.nhs.uk</a:t>
            </a:r>
          </a:p>
          <a:p>
            <a:pPr>
              <a:lnSpc>
                <a:spcPct val="110000"/>
              </a:lnSpc>
              <a:buClr>
                <a:srgbClr val="F4A591"/>
              </a:buClr>
            </a:pPr>
            <a:r>
              <a:rPr lang="en-GB" sz="2000" b="1" dirty="0"/>
              <a:t>Dr Lynn McVey</a:t>
            </a:r>
            <a:r>
              <a:rPr lang="en-GB" sz="2000" dirty="0"/>
              <a:t>, Chief Investigator: Lynn.McVey@bthft.nhs.uk </a:t>
            </a:r>
          </a:p>
          <a:p>
            <a:pPr>
              <a:lnSpc>
                <a:spcPct val="110000"/>
              </a:lnSpc>
              <a:buClr>
                <a:srgbClr val="F4A591"/>
              </a:buClr>
            </a:pPr>
            <a:r>
              <a:rPr lang="en-GB" sz="2000" b="1" dirty="0"/>
              <a:t>Technical support with SSNAP template</a:t>
            </a:r>
            <a:r>
              <a:rPr lang="en-GB" sz="2000" dirty="0"/>
              <a:t>: wyicb.dataqualityteam@nhs.net</a:t>
            </a:r>
          </a:p>
          <a:p>
            <a:pPr marL="0" indent="0">
              <a:buNone/>
            </a:pPr>
            <a:endParaRPr lang="en-GB" sz="2000" dirty="0"/>
          </a:p>
          <a:p>
            <a:endParaRPr lang="en-GB" dirty="0"/>
          </a:p>
        </p:txBody>
      </p:sp>
      <p:pic>
        <p:nvPicPr>
          <p:cNvPr id="7" name="Picture 6">
            <a:extLst>
              <a:ext uri="{FF2B5EF4-FFF2-40B4-BE49-F238E27FC236}">
                <a16:creationId xmlns:a16="http://schemas.microsoft.com/office/drawing/2014/main" id="{6FCD56EC-FF3D-1D13-B33E-4FE4354FF3D6}"/>
              </a:ext>
            </a:extLst>
          </p:cNvPr>
          <p:cNvPicPr>
            <a:picLocks noChangeAspect="1"/>
          </p:cNvPicPr>
          <p:nvPr/>
        </p:nvPicPr>
        <p:blipFill>
          <a:blip r:embed="rId3"/>
          <a:stretch>
            <a:fillRect/>
          </a:stretch>
        </p:blipFill>
        <p:spPr>
          <a:xfrm>
            <a:off x="10941791" y="5747450"/>
            <a:ext cx="858323" cy="911816"/>
          </a:xfrm>
          <a:prstGeom prst="rect">
            <a:avLst/>
          </a:prstGeom>
        </p:spPr>
      </p:pic>
      <p:pic>
        <p:nvPicPr>
          <p:cNvPr id="4" name="Picture 3">
            <a:extLst>
              <a:ext uri="{FF2B5EF4-FFF2-40B4-BE49-F238E27FC236}">
                <a16:creationId xmlns:a16="http://schemas.microsoft.com/office/drawing/2014/main" id="{7C569132-4536-CE5C-2744-6A6BE696C35A}"/>
              </a:ext>
            </a:extLst>
          </p:cNvPr>
          <p:cNvPicPr>
            <a:picLocks noChangeAspect="1"/>
          </p:cNvPicPr>
          <p:nvPr/>
        </p:nvPicPr>
        <p:blipFill>
          <a:blip r:embed="rId4"/>
          <a:stretch>
            <a:fillRect/>
          </a:stretch>
        </p:blipFill>
        <p:spPr>
          <a:xfrm>
            <a:off x="8538471" y="2063678"/>
            <a:ext cx="3261643" cy="2097206"/>
          </a:xfrm>
          <a:prstGeom prst="rect">
            <a:avLst/>
          </a:prstGeom>
        </p:spPr>
      </p:pic>
      <p:sp>
        <p:nvSpPr>
          <p:cNvPr id="5" name="Rectangle: Rounded Corners 4">
            <a:extLst>
              <a:ext uri="{FF2B5EF4-FFF2-40B4-BE49-F238E27FC236}">
                <a16:creationId xmlns:a16="http://schemas.microsoft.com/office/drawing/2014/main" id="{48003533-B515-F6AD-2DC5-005E01A9073A}"/>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7456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CF1C-71B1-36F4-DB7B-67899665F5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7987BD-49AB-FB5F-525E-211E98470F2D}"/>
              </a:ext>
            </a:extLst>
          </p:cNvPr>
          <p:cNvSpPr>
            <a:spLocks noGrp="1"/>
          </p:cNvSpPr>
          <p:nvPr>
            <p:ph type="ctrTitle"/>
          </p:nvPr>
        </p:nvSpPr>
        <p:spPr>
          <a:xfrm>
            <a:off x="1654629" y="4149766"/>
            <a:ext cx="9144000" cy="2387600"/>
          </a:xfrm>
        </p:spPr>
        <p:txBody>
          <a:bodyPr>
            <a:normAutofit fontScale="90000"/>
          </a:bodyPr>
          <a:lstStyle/>
          <a:p>
            <a:r>
              <a:rPr lang="en-GB" sz="2200" dirty="0">
                <a:latin typeface="Lato" panose="020F0502020204030203" pitchFamily="34" charset="0"/>
                <a:ea typeface="Lato" panose="020F0502020204030203" pitchFamily="34" charset="0"/>
                <a:cs typeface="Lato" panose="020F0502020204030203" pitchFamily="34" charset="0"/>
              </a:rPr>
              <a:t>Support &amp; Further Information</a:t>
            </a:r>
            <a:br>
              <a:rPr lang="en-GB" sz="2200" dirty="0">
                <a:latin typeface="Lato" panose="020F0502020204030203" pitchFamily="34" charset="0"/>
                <a:ea typeface="Lato" panose="020F0502020204030203" pitchFamily="34" charset="0"/>
                <a:cs typeface="Lato" panose="020F0502020204030203" pitchFamily="34" charset="0"/>
              </a:rPr>
            </a:br>
            <a:r>
              <a:rPr lang="en-GB" sz="2200" dirty="0">
                <a:latin typeface="Lato" panose="020F0502020204030203" pitchFamily="34" charset="0"/>
                <a:ea typeface="Lato" panose="020F0502020204030203" pitchFamily="34" charset="0"/>
                <a:cs typeface="Lato" panose="020F0502020204030203" pitchFamily="34" charset="0"/>
              </a:rPr>
              <a:t>This study is funded by the National Institute for Health and Care Research (NIHR) [Research for Patient Benefit (NIHR208819)]. The views expressed are those of the author(s) and not necessarily those of the NIHR or the Department of Health and Social Care.</a:t>
            </a:r>
            <a:br>
              <a:rPr lang="en-GB" sz="2200" dirty="0">
                <a:latin typeface="Lato" panose="020F0502020204030203" pitchFamily="34" charset="0"/>
                <a:ea typeface="Lato" panose="020F0502020204030203" pitchFamily="34" charset="0"/>
                <a:cs typeface="Lato" panose="020F0502020204030203" pitchFamily="34" charset="0"/>
              </a:rPr>
            </a:br>
            <a:br>
              <a:rPr lang="en-GB" sz="2200" dirty="0">
                <a:latin typeface="Lato" panose="020F0502020204030203" pitchFamily="34" charset="0"/>
                <a:ea typeface="Lato" panose="020F0502020204030203" pitchFamily="34" charset="0"/>
                <a:cs typeface="Lato" panose="020F0502020204030203" pitchFamily="34" charset="0"/>
              </a:rPr>
            </a:br>
            <a:r>
              <a:rPr lang="en-GB" sz="2200" dirty="0">
                <a:latin typeface="Lato" panose="020F0502020204030203" pitchFamily="34" charset="0"/>
                <a:ea typeface="Lato" panose="020F0502020204030203" pitchFamily="34" charset="0"/>
                <a:cs typeface="Lato" panose="020F0502020204030203" pitchFamily="34" charset="0"/>
              </a:rPr>
              <a:t>We’d also like to acknowledge the colleagues, NHS staff, patients and members of the public who have contributed to co-development of the SSNAP tool and of this study. </a:t>
            </a: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613A3111-D5D5-8A15-4E25-AF5375973092}"/>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E3B83FA-7417-673E-F1BA-CC9524824A41}"/>
              </a:ext>
            </a:extLst>
          </p:cNvPr>
          <p:cNvSpPr txBox="1"/>
          <p:nvPr/>
        </p:nvSpPr>
        <p:spPr>
          <a:xfrm>
            <a:off x="1730829" y="1700349"/>
            <a:ext cx="8991600" cy="1200329"/>
          </a:xfrm>
          <a:prstGeom prst="rect">
            <a:avLst/>
          </a:prstGeom>
          <a:noFill/>
        </p:spPr>
        <p:txBody>
          <a:bodyPr wrap="square">
            <a:spAutoFit/>
          </a:bodyPr>
          <a:lstStyle/>
          <a:p>
            <a:r>
              <a:rPr lang="en-GB" sz="7200" b="1" dirty="0">
                <a:solidFill>
                  <a:schemeClr val="bg1"/>
                </a:solidFill>
              </a:rPr>
              <a:t>Acknowledgements</a:t>
            </a:r>
            <a:r>
              <a:rPr lang="en-GB" dirty="0"/>
              <a:t> </a:t>
            </a:r>
          </a:p>
        </p:txBody>
      </p:sp>
    </p:spTree>
    <p:extLst>
      <p:ext uri="{BB962C8B-B14F-4D97-AF65-F5344CB8AC3E}">
        <p14:creationId xmlns:p14="http://schemas.microsoft.com/office/powerpoint/2010/main" val="713708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BA3CF-4ABE-1099-8316-77DD235E2C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F84AED-6AD1-EF02-42E9-5382D482DDEC}"/>
              </a:ext>
            </a:extLst>
          </p:cNvPr>
          <p:cNvSpPr>
            <a:spLocks noGrp="1"/>
          </p:cNvSpPr>
          <p:nvPr>
            <p:ph type="ctrTitle"/>
          </p:nvPr>
        </p:nvSpPr>
        <p:spPr>
          <a:xfrm>
            <a:off x="1393371" y="2955966"/>
            <a:ext cx="9144000" cy="2387600"/>
          </a:xfrm>
        </p:spPr>
        <p:txBody>
          <a:bodyPr>
            <a:normAutofit fontScale="90000"/>
          </a:bodyPr>
          <a:lstStyle/>
          <a:p>
            <a:r>
              <a:rPr lang="en-GB" sz="8000" dirty="0"/>
              <a:t>Thank you!</a:t>
            </a:r>
            <a:br>
              <a:rPr lang="en-GB" sz="8000" dirty="0"/>
            </a:b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1B700AEA-187B-4E4A-B6C2-ADA0813EE05E}"/>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CDC184C-1822-BBFF-C79B-F2F6F7F98ECF}"/>
              </a:ext>
            </a:extLst>
          </p:cNvPr>
          <p:cNvSpPr/>
          <p:nvPr/>
        </p:nvSpPr>
        <p:spPr>
          <a:xfrm>
            <a:off x="5029199" y="3429000"/>
            <a:ext cx="2449287" cy="2476995"/>
          </a:xfrm>
          <a:prstGeom prst="ellipse">
            <a:avLst/>
          </a:prstGeom>
          <a:solidFill>
            <a:schemeClr val="bg1"/>
          </a:solidFill>
          <a:ln>
            <a:solidFill>
              <a:srgbClr val="F4A5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805CFAB-48A2-4F5B-C86C-F61586F09DE8}"/>
              </a:ext>
            </a:extLst>
          </p:cNvPr>
          <p:cNvPicPr>
            <a:picLocks noChangeAspect="1"/>
          </p:cNvPicPr>
          <p:nvPr/>
        </p:nvPicPr>
        <p:blipFill>
          <a:blip r:embed="rId2"/>
          <a:stretch>
            <a:fillRect/>
          </a:stretch>
        </p:blipFill>
        <p:spPr>
          <a:xfrm>
            <a:off x="4831066" y="3172238"/>
            <a:ext cx="2994773" cy="3164689"/>
          </a:xfrm>
          <a:prstGeom prst="rect">
            <a:avLst/>
          </a:prstGeom>
        </p:spPr>
      </p:pic>
    </p:spTree>
    <p:extLst>
      <p:ext uri="{BB962C8B-B14F-4D97-AF65-F5344CB8AC3E}">
        <p14:creationId xmlns:p14="http://schemas.microsoft.com/office/powerpoint/2010/main" val="261541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B85D6-F006-0D95-D39A-98A1311310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859091-3CEB-2485-5C8D-83882089538C}"/>
              </a:ext>
            </a:extLst>
          </p:cNvPr>
          <p:cNvSpPr>
            <a:spLocks noGrp="1"/>
          </p:cNvSpPr>
          <p:nvPr>
            <p:ph type="ctrTitle"/>
          </p:nvPr>
        </p:nvSpPr>
        <p:spPr>
          <a:xfrm>
            <a:off x="1621971" y="2859314"/>
            <a:ext cx="9144000" cy="2387600"/>
          </a:xfrm>
        </p:spPr>
        <p:txBody>
          <a:bodyPr>
            <a:normAutofit fontScale="90000"/>
          </a:bodyPr>
          <a:lstStyle/>
          <a:p>
            <a:r>
              <a:rPr lang="en-GB" sz="7200" dirty="0"/>
              <a:t>Why has SSNAP been developed? </a:t>
            </a:r>
            <a:br>
              <a:rPr lang="en-GB" dirty="0"/>
            </a:br>
            <a:endParaRPr lang="en-GB" dirty="0"/>
          </a:p>
        </p:txBody>
      </p:sp>
      <p:sp>
        <p:nvSpPr>
          <p:cNvPr id="6" name="Rectangle: Rounded Corners 5">
            <a:extLst>
              <a:ext uri="{FF2B5EF4-FFF2-40B4-BE49-F238E27FC236}">
                <a16:creationId xmlns:a16="http://schemas.microsoft.com/office/drawing/2014/main" id="{288F4579-D8CE-FD44-AA2A-720BBCBB4F85}"/>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4218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10380-B4D6-E670-8103-B7FB17DE8C3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01AEEE-453F-A245-3F55-35F79343B71E}"/>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2">
            <a:extLst>
              <a:ext uri="{FF2B5EF4-FFF2-40B4-BE49-F238E27FC236}">
                <a16:creationId xmlns:a16="http://schemas.microsoft.com/office/drawing/2014/main" id="{76E5A325-049E-8211-B2C4-E4BFD3A92554}"/>
              </a:ext>
            </a:extLst>
          </p:cNvPr>
          <p:cNvSpPr>
            <a:spLocks noGrp="1"/>
          </p:cNvSpPr>
          <p:nvPr>
            <p:ph idx="1"/>
          </p:nvPr>
        </p:nvSpPr>
        <p:spPr>
          <a:xfrm>
            <a:off x="237506" y="369032"/>
            <a:ext cx="8216174" cy="5041168"/>
          </a:xfrm>
        </p:spPr>
        <p:txBody>
          <a:bodyPr>
            <a:normAutofit fontScale="55000" lnSpcReduction="20000"/>
          </a:bodyPr>
          <a:lstStyle/>
          <a:p>
            <a:pPr marL="0" indent="0">
              <a:buNone/>
            </a:pPr>
            <a:endParaRPr lang="en-GB" sz="3000" dirty="0"/>
          </a:p>
          <a:p>
            <a:endParaRPr lang="en-GB" dirty="0"/>
          </a:p>
          <a:p>
            <a:pPr>
              <a:buClr>
                <a:srgbClr val="F4A591"/>
              </a:buClr>
            </a:pPr>
            <a:r>
              <a:rPr lang="en-GB" sz="3600" b="1" dirty="0"/>
              <a:t>Delayed diagnosis of cancer major cause of mortality.</a:t>
            </a:r>
          </a:p>
          <a:p>
            <a:pPr>
              <a:buClr>
                <a:srgbClr val="F4A591"/>
              </a:buClr>
            </a:pPr>
            <a:endParaRPr lang="en-GB" sz="3600" dirty="0"/>
          </a:p>
          <a:p>
            <a:pPr>
              <a:buClr>
                <a:srgbClr val="F4A591"/>
              </a:buClr>
            </a:pPr>
            <a:r>
              <a:rPr lang="en-GB" sz="3600" dirty="0"/>
              <a:t>Early-stage diagnosis across 13 most common cancers </a:t>
            </a:r>
            <a:r>
              <a:rPr lang="en-GB" sz="3600" b="1" dirty="0"/>
              <a:t>60% Sept 2025, </a:t>
            </a:r>
            <a:r>
              <a:rPr lang="en-GB" sz="3600" dirty="0"/>
              <a:t>around</a:t>
            </a:r>
            <a:r>
              <a:rPr lang="en-GB" sz="3600" b="1" dirty="0"/>
              <a:t> 58% in West Yorkshire</a:t>
            </a:r>
            <a:r>
              <a:rPr lang="en-GB" sz="3600" dirty="0"/>
              <a:t>, compared to target in NHS Long Term Plan to increase % cancers diagnosed early to </a:t>
            </a:r>
            <a:r>
              <a:rPr lang="en-GB" sz="3600" b="1" dirty="0"/>
              <a:t>75% by 2028</a:t>
            </a:r>
            <a:r>
              <a:rPr lang="en-GB" sz="3600" dirty="0"/>
              <a:t>.</a:t>
            </a:r>
          </a:p>
          <a:p>
            <a:pPr>
              <a:buClr>
                <a:srgbClr val="F4A591"/>
              </a:buClr>
            </a:pPr>
            <a:endParaRPr lang="en-GB" sz="3600" b="1" dirty="0"/>
          </a:p>
          <a:p>
            <a:pPr>
              <a:buClr>
                <a:srgbClr val="F4A591"/>
              </a:buClr>
            </a:pPr>
            <a:r>
              <a:rPr lang="en-GB" sz="3600" b="1" dirty="0"/>
              <a:t>Over three million referrals </a:t>
            </a:r>
            <a:r>
              <a:rPr lang="en-GB" sz="3600" dirty="0"/>
              <a:t>for investigation on urgent suspected cancer pathways from primary to secondary care over last year, doubled over last decade.</a:t>
            </a:r>
          </a:p>
          <a:p>
            <a:pPr>
              <a:buClr>
                <a:srgbClr val="F4A591"/>
              </a:buClr>
            </a:pPr>
            <a:endParaRPr lang="en-GB" sz="3600" b="1" dirty="0"/>
          </a:p>
          <a:p>
            <a:pPr>
              <a:buClr>
                <a:srgbClr val="F4A591"/>
              </a:buClr>
            </a:pPr>
            <a:r>
              <a:rPr lang="en-GB" sz="3600" dirty="0"/>
              <a:t>Safety-netting provides a valuable tool but vulnerable </a:t>
            </a:r>
            <a:r>
              <a:rPr lang="en-GB" sz="3600" b="1" dirty="0"/>
              <a:t>to delay, misunderstanding, varying levels of patient engagement. </a:t>
            </a:r>
            <a:r>
              <a:rPr lang="en-GB" sz="3600" dirty="0"/>
              <a:t>E.g. recent review of general practice indemnity claims found safety-net instructions often lacked detail, contributing to poor monitoring and follow up of symptoms. </a:t>
            </a:r>
            <a:endParaRPr lang="en-GB" sz="3600" b="1" dirty="0"/>
          </a:p>
          <a:p>
            <a:pPr>
              <a:buClr>
                <a:srgbClr val="F4A591"/>
              </a:buClr>
            </a:pPr>
            <a:endParaRPr lang="en-GB" sz="2600" dirty="0"/>
          </a:p>
          <a:p>
            <a:pPr marL="0" indent="0">
              <a:buClr>
                <a:srgbClr val="F4A591"/>
              </a:buClr>
              <a:buNone/>
            </a:pPr>
            <a:endParaRPr lang="en-GB" sz="2600" dirty="0"/>
          </a:p>
          <a:p>
            <a:pPr>
              <a:buClr>
                <a:srgbClr val="F4A591"/>
              </a:buClr>
            </a:pPr>
            <a:endParaRPr lang="en-GB" sz="2000" dirty="0"/>
          </a:p>
          <a:p>
            <a:pPr marL="0" indent="0">
              <a:buNone/>
            </a:pPr>
            <a:endParaRPr lang="en-GB" dirty="0"/>
          </a:p>
          <a:p>
            <a:endParaRPr lang="en-GB" dirty="0"/>
          </a:p>
        </p:txBody>
      </p:sp>
      <p:pic>
        <p:nvPicPr>
          <p:cNvPr id="13" name="Picture 12">
            <a:extLst>
              <a:ext uri="{FF2B5EF4-FFF2-40B4-BE49-F238E27FC236}">
                <a16:creationId xmlns:a16="http://schemas.microsoft.com/office/drawing/2014/main" id="{5D4DBC6A-2821-E94C-00E2-3BB7DCE71C99}"/>
              </a:ext>
            </a:extLst>
          </p:cNvPr>
          <p:cNvPicPr>
            <a:picLocks noChangeAspect="1"/>
          </p:cNvPicPr>
          <p:nvPr/>
        </p:nvPicPr>
        <p:blipFill>
          <a:blip r:embed="rId3"/>
          <a:stretch>
            <a:fillRect/>
          </a:stretch>
        </p:blipFill>
        <p:spPr>
          <a:xfrm>
            <a:off x="8583856" y="629285"/>
            <a:ext cx="3267693" cy="2165648"/>
          </a:xfrm>
          <a:prstGeom prst="rect">
            <a:avLst/>
          </a:prstGeom>
        </p:spPr>
      </p:pic>
      <p:pic>
        <p:nvPicPr>
          <p:cNvPr id="14" name="Picture 13">
            <a:extLst>
              <a:ext uri="{FF2B5EF4-FFF2-40B4-BE49-F238E27FC236}">
                <a16:creationId xmlns:a16="http://schemas.microsoft.com/office/drawing/2014/main" id="{8BAE286A-B702-871A-509D-97DFEDDE7F28}"/>
              </a:ext>
            </a:extLst>
          </p:cNvPr>
          <p:cNvPicPr>
            <a:picLocks noChangeAspect="1"/>
          </p:cNvPicPr>
          <p:nvPr/>
        </p:nvPicPr>
        <p:blipFill>
          <a:blip r:embed="rId4"/>
          <a:stretch>
            <a:fillRect/>
          </a:stretch>
        </p:blipFill>
        <p:spPr>
          <a:xfrm>
            <a:off x="10883282" y="5769423"/>
            <a:ext cx="929697" cy="987638"/>
          </a:xfrm>
          <a:prstGeom prst="rect">
            <a:avLst/>
          </a:prstGeom>
        </p:spPr>
      </p:pic>
      <p:sp>
        <p:nvSpPr>
          <p:cNvPr id="3" name="Title 1">
            <a:extLst>
              <a:ext uri="{FF2B5EF4-FFF2-40B4-BE49-F238E27FC236}">
                <a16:creationId xmlns:a16="http://schemas.microsoft.com/office/drawing/2014/main" id="{5A4B50EC-108E-A74A-BE4C-05852D918243}"/>
              </a:ext>
            </a:extLst>
          </p:cNvPr>
          <p:cNvSpPr>
            <a:spLocks noGrp="1"/>
          </p:cNvSpPr>
          <p:nvPr>
            <p:ph type="title"/>
          </p:nvPr>
        </p:nvSpPr>
        <p:spPr>
          <a:xfrm>
            <a:off x="367682" y="124050"/>
            <a:ext cx="10515600" cy="865467"/>
          </a:xfrm>
        </p:spPr>
        <p:txBody>
          <a:bodyPr>
            <a:normAutofit fontScale="90000"/>
          </a:bodyPr>
          <a:lstStyle/>
          <a:p>
            <a:r>
              <a:rPr lang="en-GB" u="sng" dirty="0">
                <a:uFill>
                  <a:solidFill>
                    <a:srgbClr val="F4A591"/>
                  </a:solidFill>
                </a:uFill>
              </a:rPr>
              <a:t>Why do we need SSNAP?</a:t>
            </a:r>
            <a:br>
              <a:rPr lang="en-GB" dirty="0"/>
            </a:br>
            <a:endParaRPr lang="en-GB" dirty="0"/>
          </a:p>
        </p:txBody>
      </p:sp>
      <p:sp>
        <p:nvSpPr>
          <p:cNvPr id="5" name="Content Placeholder 2">
            <a:extLst>
              <a:ext uri="{FF2B5EF4-FFF2-40B4-BE49-F238E27FC236}">
                <a16:creationId xmlns:a16="http://schemas.microsoft.com/office/drawing/2014/main" id="{8D6895C0-BF02-2D25-4CF3-FD2F0729BEC9}"/>
              </a:ext>
            </a:extLst>
          </p:cNvPr>
          <p:cNvSpPr txBox="1">
            <a:spLocks/>
          </p:cNvSpPr>
          <p:nvPr/>
        </p:nvSpPr>
        <p:spPr>
          <a:xfrm>
            <a:off x="237506" y="3429000"/>
            <a:ext cx="11893004" cy="184408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Lato" panose="020F0502020204030203" pitchFamily="34" charset="0"/>
                <a:ea typeface="Lato" panose="020F0502020204030203" pitchFamily="34" charset="0"/>
                <a:cs typeface="Lato" panose="020F050202020403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Lato "/>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Lato "/>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A591"/>
              </a:buClr>
              <a:buNone/>
            </a:pPr>
            <a:endParaRPr lang="en-GB" sz="2000" dirty="0"/>
          </a:p>
          <a:p>
            <a:pPr>
              <a:buClr>
                <a:srgbClr val="F4A591"/>
              </a:buClr>
            </a:pPr>
            <a:endParaRPr lang="en-GB" sz="1800" dirty="0"/>
          </a:p>
          <a:p>
            <a:pPr marL="0" indent="0">
              <a:buFont typeface="Arial" panose="020B0604020202020204" pitchFamily="34" charset="0"/>
              <a:buNone/>
            </a:pPr>
            <a:endParaRPr lang="en-GB" sz="2000" dirty="0"/>
          </a:p>
          <a:p>
            <a:endParaRPr lang="en-GB" sz="2000" dirty="0"/>
          </a:p>
        </p:txBody>
      </p:sp>
    </p:spTree>
    <p:extLst>
      <p:ext uri="{BB962C8B-B14F-4D97-AF65-F5344CB8AC3E}">
        <p14:creationId xmlns:p14="http://schemas.microsoft.com/office/powerpoint/2010/main" val="1736091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9B33-27D5-3768-C152-7F462B8728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DE284A-2489-0690-B565-C64ABB302D16}"/>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4099422-F61D-784C-0F0F-6F7C76AB72E0}"/>
              </a:ext>
            </a:extLst>
          </p:cNvPr>
          <p:cNvPicPr>
            <a:picLocks noChangeAspect="1"/>
          </p:cNvPicPr>
          <p:nvPr/>
        </p:nvPicPr>
        <p:blipFill>
          <a:blip r:embed="rId3"/>
          <a:stretch>
            <a:fillRect/>
          </a:stretch>
        </p:blipFill>
        <p:spPr>
          <a:xfrm>
            <a:off x="10876529" y="5769423"/>
            <a:ext cx="932769" cy="987638"/>
          </a:xfrm>
          <a:prstGeom prst="rect">
            <a:avLst/>
          </a:prstGeom>
        </p:spPr>
      </p:pic>
      <p:sp>
        <p:nvSpPr>
          <p:cNvPr id="8" name="Content Placeholder 2">
            <a:extLst>
              <a:ext uri="{FF2B5EF4-FFF2-40B4-BE49-F238E27FC236}">
                <a16:creationId xmlns:a16="http://schemas.microsoft.com/office/drawing/2014/main" id="{CA6BE5B9-D7F5-08D2-1161-73868B34E97C}"/>
              </a:ext>
            </a:extLst>
          </p:cNvPr>
          <p:cNvSpPr txBox="1">
            <a:spLocks/>
          </p:cNvSpPr>
          <p:nvPr/>
        </p:nvSpPr>
        <p:spPr>
          <a:xfrm>
            <a:off x="382702" y="455244"/>
            <a:ext cx="7139327" cy="414183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Lato" panose="020F0502020204030203" pitchFamily="34" charset="0"/>
                <a:ea typeface="Lato" panose="020F0502020204030203" pitchFamily="34" charset="0"/>
                <a:cs typeface="Lato" panose="020F050202020403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Lato "/>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Lato "/>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F4A591"/>
              </a:buClr>
              <a:buFont typeface="Arial" panose="020B0604020202020204" pitchFamily="34" charset="0"/>
              <a:buNone/>
            </a:pPr>
            <a:endParaRPr lang="en-GB" sz="2000" dirty="0"/>
          </a:p>
          <a:p>
            <a:pPr>
              <a:lnSpc>
                <a:spcPct val="100000"/>
              </a:lnSpc>
              <a:buClr>
                <a:srgbClr val="F4A591"/>
              </a:buClr>
            </a:pPr>
            <a:r>
              <a:rPr lang="en-GB" sz="2000" dirty="0"/>
              <a:t>SSNAP (Shared Safety Net Action Plan) aims to engage patients in safety-netting about </a:t>
            </a:r>
            <a:r>
              <a:rPr lang="en-GB" sz="2000" b="1" dirty="0"/>
              <a:t>non-specific symptoms </a:t>
            </a:r>
            <a:r>
              <a:rPr lang="en-GB" sz="2000" dirty="0"/>
              <a:t>that could be a sign of cancer, to </a:t>
            </a:r>
            <a:r>
              <a:rPr lang="en-GB" sz="2000" b="1" dirty="0"/>
              <a:t>support early diagnosis</a:t>
            </a:r>
            <a:r>
              <a:rPr lang="en-GB" sz="2000" dirty="0"/>
              <a:t>. </a:t>
            </a:r>
          </a:p>
          <a:p>
            <a:pPr>
              <a:lnSpc>
                <a:spcPct val="150000"/>
              </a:lnSpc>
              <a:buClr>
                <a:srgbClr val="F4A591"/>
              </a:buClr>
            </a:pPr>
            <a:r>
              <a:rPr lang="en-GB" sz="2000" b="1" dirty="0"/>
              <a:t>Co-designed</a:t>
            </a:r>
            <a:r>
              <a:rPr lang="en-GB" sz="2000" dirty="0"/>
              <a:t> by patients &amp; primary care staff.</a:t>
            </a:r>
          </a:p>
          <a:p>
            <a:pPr>
              <a:lnSpc>
                <a:spcPct val="150000"/>
              </a:lnSpc>
              <a:buClr>
                <a:srgbClr val="F4A591"/>
              </a:buClr>
            </a:pPr>
            <a:r>
              <a:rPr lang="en-GB" sz="2000" b="1" dirty="0"/>
              <a:t>Not</a:t>
            </a:r>
            <a:r>
              <a:rPr lang="en-GB" sz="2000" dirty="0"/>
              <a:t> a clinical decision-support tool. </a:t>
            </a:r>
          </a:p>
          <a:p>
            <a:pPr>
              <a:buClr>
                <a:srgbClr val="F4A591"/>
              </a:buClr>
            </a:pPr>
            <a:endParaRPr lang="en-GB" sz="3200" dirty="0"/>
          </a:p>
          <a:p>
            <a:pPr marL="0" indent="0">
              <a:buFont typeface="Arial" panose="020B0604020202020204" pitchFamily="34" charset="0"/>
              <a:buNone/>
            </a:pPr>
            <a:endParaRPr lang="en-GB" dirty="0"/>
          </a:p>
          <a:p>
            <a:endParaRPr lang="en-GB" dirty="0"/>
          </a:p>
        </p:txBody>
      </p:sp>
      <p:pic>
        <p:nvPicPr>
          <p:cNvPr id="9" name="Picture 8">
            <a:extLst>
              <a:ext uri="{FF2B5EF4-FFF2-40B4-BE49-F238E27FC236}">
                <a16:creationId xmlns:a16="http://schemas.microsoft.com/office/drawing/2014/main" id="{60C48110-0BBE-B817-27FD-E8D6BE4609B4}"/>
              </a:ext>
            </a:extLst>
          </p:cNvPr>
          <p:cNvPicPr>
            <a:picLocks noChangeAspect="1"/>
          </p:cNvPicPr>
          <p:nvPr/>
        </p:nvPicPr>
        <p:blipFill>
          <a:blip r:embed="rId4"/>
          <a:stretch>
            <a:fillRect/>
          </a:stretch>
        </p:blipFill>
        <p:spPr>
          <a:xfrm>
            <a:off x="8783719" y="280486"/>
            <a:ext cx="2243522" cy="2651990"/>
          </a:xfrm>
          <a:prstGeom prst="rect">
            <a:avLst/>
          </a:prstGeom>
        </p:spPr>
      </p:pic>
      <p:sp>
        <p:nvSpPr>
          <p:cNvPr id="13" name="TextBox 12">
            <a:extLst>
              <a:ext uri="{FF2B5EF4-FFF2-40B4-BE49-F238E27FC236}">
                <a16:creationId xmlns:a16="http://schemas.microsoft.com/office/drawing/2014/main" id="{B7074F55-CED5-BF9F-2F27-83284BB48B80}"/>
              </a:ext>
            </a:extLst>
          </p:cNvPr>
          <p:cNvSpPr txBox="1"/>
          <p:nvPr/>
        </p:nvSpPr>
        <p:spPr>
          <a:xfrm>
            <a:off x="382702" y="2932476"/>
            <a:ext cx="11411046" cy="2377574"/>
          </a:xfrm>
          <a:prstGeom prst="rect">
            <a:avLst/>
          </a:prstGeom>
          <a:noFill/>
        </p:spPr>
        <p:txBody>
          <a:bodyPr wrap="square">
            <a:spAutoFit/>
          </a:bodyPr>
          <a:lstStyle/>
          <a:p>
            <a:pPr>
              <a:lnSpc>
                <a:spcPct val="150000"/>
              </a:lnSpc>
              <a:buClr>
                <a:srgbClr val="F4A591"/>
              </a:buClr>
            </a:pPr>
            <a:endParaRPr lang="en-GB" sz="1900" dirty="0">
              <a:solidFill>
                <a:srgbClr val="193E7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4A591"/>
              </a:buClr>
              <a:buFont typeface="Arial" panose="020B0604020202020204" pitchFamily="34" charset="0"/>
              <a:buChar char="•"/>
            </a:pP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SSNAP records outcomes of safety-netting consultations in </a:t>
            </a:r>
            <a:r>
              <a:rPr lang="en-GB" sz="2000" dirty="0" err="1">
                <a:solidFill>
                  <a:srgbClr val="193E72"/>
                </a:solidFill>
                <a:latin typeface="Lato" panose="020F0502020204030203" pitchFamily="34" charset="0"/>
                <a:ea typeface="Lato" panose="020F0502020204030203" pitchFamily="34" charset="0"/>
                <a:cs typeface="Lato" panose="020F0502020204030203" pitchFamily="34" charset="0"/>
              </a:rPr>
              <a:t>SystmOne</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when patients present with uncertain symptoms. The tool provides patients with an electronic or paper version of SSNAP to support patients in understanding </a:t>
            </a:r>
            <a:r>
              <a:rPr lang="en-GB" sz="2000" b="1" dirty="0">
                <a:solidFill>
                  <a:srgbClr val="193E72"/>
                </a:solidFill>
                <a:latin typeface="Lato" panose="020F0502020204030203" pitchFamily="34" charset="0"/>
                <a:ea typeface="Lato" panose="020F0502020204030203" pitchFamily="34" charset="0"/>
                <a:cs typeface="Lato" panose="020F0502020204030203" pitchFamily="34" charset="0"/>
              </a:rPr>
              <a:t>which symptoms to monitor</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for </a:t>
            </a:r>
            <a:r>
              <a:rPr lang="en-GB" sz="2000" b="1" dirty="0">
                <a:solidFill>
                  <a:srgbClr val="193E72"/>
                </a:solidFill>
                <a:latin typeface="Lato" panose="020F0502020204030203" pitchFamily="34" charset="0"/>
                <a:ea typeface="Lato" panose="020F0502020204030203" pitchFamily="34" charset="0"/>
                <a:cs typeface="Lato" panose="020F0502020204030203" pitchFamily="34" charset="0"/>
              </a:rPr>
              <a:t>how long, </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and in </a:t>
            </a:r>
            <a:r>
              <a:rPr lang="en-GB" sz="2000" b="1" dirty="0">
                <a:solidFill>
                  <a:srgbClr val="193E72"/>
                </a:solidFill>
                <a:latin typeface="Lato" panose="020F0502020204030203" pitchFamily="34" charset="0"/>
                <a:ea typeface="Lato" panose="020F0502020204030203" pitchFamily="34" charset="0"/>
                <a:cs typeface="Lato" panose="020F0502020204030203" pitchFamily="34" charset="0"/>
              </a:rPr>
              <a:t>which circumstances to reconsult</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a:t>
            </a:r>
            <a:endParaRPr lang="en-GB" sz="2000" dirty="0">
              <a:solidFill>
                <a:srgbClr val="193E72"/>
              </a:solidFill>
              <a:highlight>
                <a:srgbClr val="FFFF00"/>
              </a:highlight>
              <a:latin typeface="Lato" panose="020F0502020204030203" pitchFamily="34" charset="0"/>
              <a:ea typeface="Lato" panose="020F0502020204030203" pitchFamily="34" charset="0"/>
              <a:cs typeface="Lato" panose="020F0502020204030203" pitchFamily="34" charset="0"/>
            </a:endParaRPr>
          </a:p>
          <a:p>
            <a:pPr>
              <a:buClr>
                <a:srgbClr val="F4A591"/>
              </a:buClr>
            </a:pPr>
            <a:endParaRPr lang="en-GB" sz="2000" dirty="0">
              <a:solidFill>
                <a:srgbClr val="193E7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4A591"/>
              </a:buClr>
              <a:buFont typeface="Arial" panose="020B0604020202020204" pitchFamily="34" charset="0"/>
              <a:buChar char="•"/>
            </a:pP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Also provides ways to follow patients up </a:t>
            </a:r>
            <a:r>
              <a:rPr lang="en-GB" sz="2000" i="1" dirty="0">
                <a:solidFill>
                  <a:srgbClr val="193E72"/>
                </a:solidFill>
                <a:latin typeface="Lato" panose="020F0502020204030203" pitchFamily="34" charset="0"/>
                <a:ea typeface="Lato" panose="020F0502020204030203" pitchFamily="34" charset="0"/>
                <a:cs typeface="Lato" panose="020F0502020204030203" pitchFamily="34" charset="0"/>
              </a:rPr>
              <a:t>via</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scheduled tasks and reminders. </a:t>
            </a:r>
            <a:endParaRPr lang="en-GB" sz="2000" dirty="0">
              <a:solidFill>
                <a:srgbClr val="193E72"/>
              </a:solidFill>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8AF25CB3-D533-761A-25B6-80CA68BDDABB}"/>
              </a:ext>
            </a:extLst>
          </p:cNvPr>
          <p:cNvSpPr>
            <a:spLocks noGrp="1"/>
          </p:cNvSpPr>
          <p:nvPr>
            <p:ph type="title"/>
          </p:nvPr>
        </p:nvSpPr>
        <p:spPr>
          <a:xfrm>
            <a:off x="511641" y="325569"/>
            <a:ext cx="10515600" cy="865467"/>
          </a:xfrm>
        </p:spPr>
        <p:txBody>
          <a:bodyPr>
            <a:normAutofit fontScale="90000"/>
          </a:bodyPr>
          <a:lstStyle/>
          <a:p>
            <a:r>
              <a:rPr lang="en-GB" sz="3600" u="sng" dirty="0">
                <a:uFill>
                  <a:solidFill>
                    <a:srgbClr val="F4A591"/>
                  </a:solidFill>
                </a:uFill>
              </a:rPr>
              <a:t>What is SSNAP?</a:t>
            </a:r>
            <a:br>
              <a:rPr lang="en-GB" dirty="0"/>
            </a:br>
            <a:endParaRPr lang="en-GB" dirty="0"/>
          </a:p>
        </p:txBody>
      </p:sp>
    </p:spTree>
    <p:extLst>
      <p:ext uri="{BB962C8B-B14F-4D97-AF65-F5344CB8AC3E}">
        <p14:creationId xmlns:p14="http://schemas.microsoft.com/office/powerpoint/2010/main" val="84091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00682-39AE-09E2-CCEF-FCE27A809F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41BE0C-EDF5-0BCC-D6C1-1E70C898070B}"/>
              </a:ext>
            </a:extLst>
          </p:cNvPr>
          <p:cNvSpPr>
            <a:spLocks noGrp="1"/>
          </p:cNvSpPr>
          <p:nvPr>
            <p:ph type="ctrTitle"/>
          </p:nvPr>
        </p:nvSpPr>
        <p:spPr>
          <a:xfrm>
            <a:off x="1524000" y="3251199"/>
            <a:ext cx="9144000" cy="2387600"/>
          </a:xfrm>
        </p:spPr>
        <p:txBody>
          <a:bodyPr>
            <a:normAutofit fontScale="90000"/>
          </a:bodyPr>
          <a:lstStyle/>
          <a:p>
            <a:r>
              <a:rPr lang="en-GB" sz="8000" dirty="0"/>
              <a:t>What will the research involve? </a:t>
            </a: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9F99316C-959D-0C65-7725-20C0C87E1DF5}"/>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180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4B5D-7B86-6C7D-8D72-B1182CEFD8C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DE142F-1804-5053-1902-28D765753FA0}"/>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DA16936-42A7-9003-59D9-CB0622987265}"/>
              </a:ext>
            </a:extLst>
          </p:cNvPr>
          <p:cNvPicPr>
            <a:picLocks noChangeAspect="1"/>
          </p:cNvPicPr>
          <p:nvPr/>
        </p:nvPicPr>
        <p:blipFill>
          <a:blip r:embed="rId2"/>
          <a:stretch>
            <a:fillRect/>
          </a:stretch>
        </p:blipFill>
        <p:spPr>
          <a:xfrm>
            <a:off x="10876529" y="5769423"/>
            <a:ext cx="932769" cy="987638"/>
          </a:xfrm>
          <a:prstGeom prst="rect">
            <a:avLst/>
          </a:prstGeom>
        </p:spPr>
      </p:pic>
      <p:sp>
        <p:nvSpPr>
          <p:cNvPr id="4" name="Title 1">
            <a:extLst>
              <a:ext uri="{FF2B5EF4-FFF2-40B4-BE49-F238E27FC236}">
                <a16:creationId xmlns:a16="http://schemas.microsoft.com/office/drawing/2014/main" id="{CBA8E72F-15A1-B779-AD80-563B3AA04270}"/>
              </a:ext>
            </a:extLst>
          </p:cNvPr>
          <p:cNvSpPr>
            <a:spLocks noGrp="1"/>
          </p:cNvSpPr>
          <p:nvPr>
            <p:ph type="title"/>
          </p:nvPr>
        </p:nvSpPr>
        <p:spPr>
          <a:xfrm>
            <a:off x="398252" y="611140"/>
            <a:ext cx="10515600" cy="865467"/>
          </a:xfrm>
        </p:spPr>
        <p:txBody>
          <a:bodyPr>
            <a:normAutofit fontScale="90000"/>
          </a:bodyPr>
          <a:lstStyle/>
          <a:p>
            <a:r>
              <a:rPr lang="en-GB" u="sng" dirty="0">
                <a:uFill>
                  <a:solidFill>
                    <a:srgbClr val="F4A591"/>
                  </a:solidFill>
                </a:uFill>
              </a:rPr>
              <a:t>The Study</a:t>
            </a:r>
            <a:br>
              <a:rPr lang="en-GB" dirty="0"/>
            </a:br>
            <a:endParaRPr lang="en-GB" dirty="0"/>
          </a:p>
        </p:txBody>
      </p:sp>
      <p:sp>
        <p:nvSpPr>
          <p:cNvPr id="5" name="Content Placeholder 2">
            <a:extLst>
              <a:ext uri="{FF2B5EF4-FFF2-40B4-BE49-F238E27FC236}">
                <a16:creationId xmlns:a16="http://schemas.microsoft.com/office/drawing/2014/main" id="{D05E3A76-C2B3-1420-0719-0CA3F08460A4}"/>
              </a:ext>
            </a:extLst>
          </p:cNvPr>
          <p:cNvSpPr>
            <a:spLocks noGrp="1"/>
          </p:cNvSpPr>
          <p:nvPr>
            <p:ph idx="1"/>
          </p:nvPr>
        </p:nvSpPr>
        <p:spPr>
          <a:xfrm>
            <a:off x="398252" y="1043873"/>
            <a:ext cx="7047577" cy="4141835"/>
          </a:xfrm>
        </p:spPr>
        <p:txBody>
          <a:bodyPr>
            <a:normAutofit fontScale="92500" lnSpcReduction="20000"/>
          </a:bodyPr>
          <a:lstStyle/>
          <a:p>
            <a:pPr marL="0" indent="0">
              <a:lnSpc>
                <a:spcPct val="150000"/>
              </a:lnSpc>
              <a:buClr>
                <a:srgbClr val="F4A591"/>
              </a:buClr>
              <a:buNone/>
            </a:pPr>
            <a:r>
              <a:rPr lang="en-GB" sz="2000" dirty="0"/>
              <a:t> </a:t>
            </a:r>
          </a:p>
          <a:p>
            <a:pPr>
              <a:lnSpc>
                <a:spcPct val="150000"/>
              </a:lnSpc>
              <a:buClr>
                <a:srgbClr val="F4A591"/>
              </a:buClr>
              <a:buFont typeface="Wingdings" panose="05000000000000000000" pitchFamily="2" charset="2"/>
              <a:buChar char="§"/>
            </a:pPr>
            <a:r>
              <a:rPr lang="en-GB" dirty="0"/>
              <a:t>Feasibility trial in 6 general practices in Bradford &amp; Airedale (3 intervention, 3 control). </a:t>
            </a:r>
          </a:p>
          <a:p>
            <a:pPr>
              <a:lnSpc>
                <a:spcPct val="150000"/>
              </a:lnSpc>
              <a:buClr>
                <a:srgbClr val="F4A591"/>
              </a:buClr>
              <a:buFont typeface="Wingdings" panose="05000000000000000000" pitchFamily="2" charset="2"/>
              <a:buChar char="§"/>
            </a:pPr>
            <a:r>
              <a:rPr lang="en-GB" b="1" dirty="0"/>
              <a:t>Aims to assess feasibility and acceptability of SSNAP to support earlier diagnosis of cancer in general practice.</a:t>
            </a:r>
          </a:p>
          <a:p>
            <a:pPr>
              <a:lnSpc>
                <a:spcPct val="150000"/>
              </a:lnSpc>
              <a:buClr>
                <a:srgbClr val="F4A591"/>
              </a:buClr>
              <a:buFont typeface="Wingdings" panose="05000000000000000000" pitchFamily="2" charset="2"/>
              <a:buChar char="§"/>
            </a:pPr>
            <a:r>
              <a:rPr lang="en-GB" dirty="0"/>
              <a:t>This research will then inform design of a subsequent large clinical trial.</a:t>
            </a:r>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pic>
        <p:nvPicPr>
          <p:cNvPr id="6" name="Picture 5">
            <a:extLst>
              <a:ext uri="{FF2B5EF4-FFF2-40B4-BE49-F238E27FC236}">
                <a16:creationId xmlns:a16="http://schemas.microsoft.com/office/drawing/2014/main" id="{DEA6E177-AE29-08C3-70C3-81D5FAE3B02C}"/>
              </a:ext>
            </a:extLst>
          </p:cNvPr>
          <p:cNvPicPr>
            <a:picLocks noChangeAspect="1"/>
          </p:cNvPicPr>
          <p:nvPr/>
        </p:nvPicPr>
        <p:blipFill>
          <a:blip r:embed="rId3"/>
          <a:stretch>
            <a:fillRect/>
          </a:stretch>
        </p:blipFill>
        <p:spPr>
          <a:xfrm>
            <a:off x="8466345" y="1193808"/>
            <a:ext cx="2944623" cy="3164098"/>
          </a:xfrm>
          <a:prstGeom prst="rect">
            <a:avLst/>
          </a:prstGeom>
        </p:spPr>
      </p:pic>
    </p:spTree>
    <p:extLst>
      <p:ext uri="{BB962C8B-B14F-4D97-AF65-F5344CB8AC3E}">
        <p14:creationId xmlns:p14="http://schemas.microsoft.com/office/powerpoint/2010/main" val="3214275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DD84-A386-1BE8-258F-F0AE404F5F2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C28EDB-6565-11C1-C7DC-97F8650B62F9}"/>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A8B32F9-7C64-4D96-0DCF-48A9EB8C14B0}"/>
              </a:ext>
            </a:extLst>
          </p:cNvPr>
          <p:cNvPicPr>
            <a:picLocks noChangeAspect="1"/>
          </p:cNvPicPr>
          <p:nvPr/>
        </p:nvPicPr>
        <p:blipFill>
          <a:blip r:embed="rId2"/>
          <a:stretch>
            <a:fillRect/>
          </a:stretch>
        </p:blipFill>
        <p:spPr>
          <a:xfrm>
            <a:off x="10876529" y="5769423"/>
            <a:ext cx="932769" cy="987638"/>
          </a:xfrm>
          <a:prstGeom prst="rect">
            <a:avLst/>
          </a:prstGeom>
        </p:spPr>
      </p:pic>
      <p:graphicFrame>
        <p:nvGraphicFramePr>
          <p:cNvPr id="4" name="Object 3">
            <a:extLst>
              <a:ext uri="{FF2B5EF4-FFF2-40B4-BE49-F238E27FC236}">
                <a16:creationId xmlns:a16="http://schemas.microsoft.com/office/drawing/2014/main" id="{7C20B149-2AF3-29C4-77AA-7BAC55BDE31A}"/>
              </a:ext>
            </a:extLst>
          </p:cNvPr>
          <p:cNvGraphicFramePr>
            <a:graphicFrameLocks noChangeAspect="1"/>
          </p:cNvGraphicFramePr>
          <p:nvPr>
            <p:extLst>
              <p:ext uri="{D42A27DB-BD31-4B8C-83A1-F6EECF244321}">
                <p14:modId xmlns:p14="http://schemas.microsoft.com/office/powerpoint/2010/main" val="3457099911"/>
              </p:ext>
            </p:extLst>
          </p:nvPr>
        </p:nvGraphicFramePr>
        <p:xfrm>
          <a:off x="1040596" y="181332"/>
          <a:ext cx="9770382" cy="5495840"/>
        </p:xfrm>
        <a:graphic>
          <a:graphicData uri="http://schemas.openxmlformats.org/presentationml/2006/ole">
            <mc:AlternateContent xmlns:mc="http://schemas.openxmlformats.org/markup-compatibility/2006">
              <mc:Choice xmlns:v="urn:schemas-microsoft-com:vml" Requires="v">
                <p:oleObj name="Acrobat Document" r:id="rId3" imgW="9144000" imgH="5143500" progId="AcroExch.Document.DC">
                  <p:embed/>
                </p:oleObj>
              </mc:Choice>
              <mc:Fallback>
                <p:oleObj name="Acrobat Document" r:id="rId3" imgW="9144000" imgH="5143500" progId="AcroExch.Document.DC">
                  <p:embed/>
                  <p:pic>
                    <p:nvPicPr>
                      <p:cNvPr id="4" name="Object 3">
                        <a:extLst>
                          <a:ext uri="{FF2B5EF4-FFF2-40B4-BE49-F238E27FC236}">
                            <a16:creationId xmlns:a16="http://schemas.microsoft.com/office/drawing/2014/main" id="{7C20B149-2AF3-29C4-77AA-7BAC55BDE31A}"/>
                          </a:ext>
                        </a:extLst>
                      </p:cNvPr>
                      <p:cNvPicPr/>
                      <p:nvPr/>
                    </p:nvPicPr>
                    <p:blipFill>
                      <a:blip r:embed="rId4"/>
                      <a:stretch>
                        <a:fillRect/>
                      </a:stretch>
                    </p:blipFill>
                    <p:spPr>
                      <a:xfrm>
                        <a:off x="1040596" y="181332"/>
                        <a:ext cx="9770382" cy="549584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AE3FE071-0FB7-AF7F-FD30-2671E9AA9D73}"/>
              </a:ext>
            </a:extLst>
          </p:cNvPr>
          <p:cNvSpPr>
            <a:spLocks noGrp="1"/>
          </p:cNvSpPr>
          <p:nvPr>
            <p:ph type="title"/>
          </p:nvPr>
        </p:nvSpPr>
        <p:spPr>
          <a:xfrm>
            <a:off x="280210" y="100939"/>
            <a:ext cx="10596319" cy="865467"/>
          </a:xfrm>
        </p:spPr>
        <p:txBody>
          <a:bodyPr>
            <a:normAutofit fontScale="90000"/>
          </a:bodyPr>
          <a:lstStyle/>
          <a:p>
            <a:r>
              <a:rPr lang="en-GB" u="sng" dirty="0">
                <a:uFill>
                  <a:solidFill>
                    <a:srgbClr val="F4A591"/>
                  </a:solidFill>
                </a:uFill>
              </a:rPr>
              <a:t>What’s required of your practice?</a:t>
            </a:r>
            <a:br>
              <a:rPr lang="en-GB" dirty="0"/>
            </a:br>
            <a:endParaRPr lang="en-GB" dirty="0"/>
          </a:p>
        </p:txBody>
      </p:sp>
    </p:spTree>
    <p:extLst>
      <p:ext uri="{BB962C8B-B14F-4D97-AF65-F5344CB8AC3E}">
        <p14:creationId xmlns:p14="http://schemas.microsoft.com/office/powerpoint/2010/main" val="219332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EFC5-CFE6-70A7-E919-8CB7601D7A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C836F4-99DA-1020-F797-A90CD92FE475}"/>
              </a:ext>
            </a:extLst>
          </p:cNvPr>
          <p:cNvSpPr>
            <a:spLocks noGrp="1"/>
          </p:cNvSpPr>
          <p:nvPr>
            <p:ph type="ctrTitle"/>
          </p:nvPr>
        </p:nvSpPr>
        <p:spPr>
          <a:xfrm>
            <a:off x="1524000" y="3251199"/>
            <a:ext cx="9144000" cy="2387600"/>
          </a:xfrm>
        </p:spPr>
        <p:txBody>
          <a:bodyPr>
            <a:normAutofit fontScale="90000"/>
          </a:bodyPr>
          <a:lstStyle/>
          <a:p>
            <a:r>
              <a:rPr lang="en-GB" sz="8000" dirty="0"/>
              <a:t>Which patients are eligible for SSNAP? </a:t>
            </a: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B84C4465-1BE0-942E-2BCA-F405146C814D}"/>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3351735"/>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fetyNet Presentation template  -  Read-Only" id="{5913D9CF-443C-4F95-B1EF-E4F7D3A674A3}" vid="{CCC584DC-6AE9-4DB9-9D2D-39A136080D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SafetyNet Presentation template</Template>
  <TotalTime>2169</TotalTime>
  <Words>1297</Words>
  <Application>Microsoft Office PowerPoint</Application>
  <PresentationFormat>Widescreen</PresentationFormat>
  <Paragraphs>146</Paragraphs>
  <Slides>26</Slides>
  <Notes>12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Arial</vt:lpstr>
      <vt:lpstr>Calibri</vt:lpstr>
      <vt:lpstr>Lato</vt:lpstr>
      <vt:lpstr>Lato </vt:lpstr>
      <vt:lpstr>Lato Black</vt:lpstr>
      <vt:lpstr>Wingdings</vt:lpstr>
      <vt:lpstr>Custom Design</vt:lpstr>
      <vt:lpstr>Acrobat Document</vt:lpstr>
      <vt:lpstr>Shared Safety Net Action Plan (SSNAP)    Training for Users in Intervention Practices </vt:lpstr>
      <vt:lpstr>What we’ll cover today</vt:lpstr>
      <vt:lpstr>Why has SSNAP been developed?  </vt:lpstr>
      <vt:lpstr>Why do we need SSNAP? </vt:lpstr>
      <vt:lpstr>What is SSNAP? </vt:lpstr>
      <vt:lpstr>What will the research involve?   </vt:lpstr>
      <vt:lpstr>The Study </vt:lpstr>
      <vt:lpstr>What’s required of your practice? </vt:lpstr>
      <vt:lpstr>Which patients are eligible for SSNAP?    </vt:lpstr>
      <vt:lpstr>Which patients are eligible for SSNAP? </vt:lpstr>
      <vt:lpstr>Which patients can take part in the questionnaire &amp; interview? </vt:lpstr>
      <vt:lpstr>Using SSNAP in SystmOne   </vt:lpstr>
      <vt:lpstr>SSNAP Dashboard </vt:lpstr>
      <vt:lpstr>Recording SSNAP Eligibility in Baseline </vt:lpstr>
      <vt:lpstr>Using SSNAP in Intervention Period</vt:lpstr>
      <vt:lpstr>Creating Patient Letter &amp; Monitoring Chart</vt:lpstr>
      <vt:lpstr>PowerPoint Presentation</vt:lpstr>
      <vt:lpstr>Following Patients Up</vt:lpstr>
      <vt:lpstr>Using SSNAP inclusively with patients    </vt:lpstr>
      <vt:lpstr>PowerPoint Presentation</vt:lpstr>
      <vt:lpstr>Using SSNAP inclusively  </vt:lpstr>
      <vt:lpstr>To Use Paper SSNAP…  </vt:lpstr>
      <vt:lpstr>Support &amp; Further Information    </vt:lpstr>
      <vt:lpstr>PowerPoint Presentation</vt:lpstr>
      <vt:lpstr>Support &amp; Further Information This study is funded by the National Institute for Health and Care Research (NIHR) [Research for Patient Benefit (NIHR208819)]. The views expressed are those of the author(s) and not necessarily those of the NIHR or the Department of Health and Social Care.  We’d also like to acknowledge the colleagues, NHS staff, patients and members of the public who have contributed to co-development of the SSNAP tool and of this study.    </vt:lpstr>
      <vt:lpstr>Thank you!    </vt:lpstr>
    </vt:vector>
  </TitlesOfParts>
  <Company>Bradford Teaching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Sobia Bibi</dc:creator>
  <cp:lastModifiedBy>Lynn McVey</cp:lastModifiedBy>
  <cp:revision>47</cp:revision>
  <dcterms:created xsi:type="dcterms:W3CDTF">2025-11-12T09:30:41Z</dcterms:created>
  <dcterms:modified xsi:type="dcterms:W3CDTF">2026-03-20T08:32:07Z</dcterms:modified>
</cp:coreProperties>
</file>