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8" r:id="rId12"/>
    <p:sldId id="266" r:id="rId13"/>
    <p:sldId id="267" r:id="rId14"/>
  </p:sldIdLst>
  <p:sldSz cx="9753600" cy="7315200"/>
  <p:notesSz cx="6858000" cy="9144000"/>
  <p:embeddedFontLst>
    <p:embeddedFont>
      <p:font typeface="Alegreya Bold" panose="020B0604020202020204" charset="0"/>
      <p:regular r:id="rId16"/>
    </p:embeddedFont>
    <p:embeddedFont>
      <p:font typeface="Anton" panose="020F0502020204030204" pitchFamily="2" charset="0"/>
      <p:regular r:id="rId17"/>
    </p:embeddedFont>
    <p:embeddedFont>
      <p:font typeface="Arapey Bold" panose="020B0604020202020204" charset="0"/>
      <p:regular r:id="rId18"/>
    </p:embeddedFont>
    <p:embeddedFont>
      <p:font typeface="Archivo Black" panose="020B0604020202020204" charset="0"/>
      <p:regular r:id="rId19"/>
    </p:embeddedFont>
    <p:embeddedFont>
      <p:font typeface="Arimo Bold" panose="020B0604020202020204" charset="0"/>
      <p:regular r:id="rId20"/>
    </p:embeddedFont>
    <p:embeddedFont>
      <p:font typeface="Calibri" panose="020F0502020204030204" pitchFamily="34" charset="0"/>
      <p:regular r:id="rId21"/>
      <p:bold r:id="rId22"/>
      <p:italic r:id="rId23"/>
      <p:boldItalic r:id="rId24"/>
    </p:embeddedFont>
    <p:embeddedFont>
      <p:font typeface="DM Sans Bold" panose="020B0604020202020204" charset="0"/>
      <p:regular r:id="rId25"/>
    </p:embeddedFont>
    <p:embeddedFont>
      <p:font typeface="ITC Benguiat Bold" panose="020B0604020202020204" charset="0"/>
      <p:regular r:id="rId26"/>
    </p:embeddedFont>
    <p:embeddedFont>
      <p:font typeface="Kollektif Bold" panose="020B0604020202020204" charset="0"/>
      <p:regular r:id="rId27"/>
    </p:embeddedFont>
    <p:embeddedFont>
      <p:font typeface="League Spartan" panose="020B0604020202020204" charset="0"/>
      <p:regular r:id="rId28"/>
    </p:embeddedFont>
    <p:embeddedFont>
      <p:font typeface="Montserrat Classic" panose="020B0604020202020204" charset="0"/>
      <p:regular r:id="rId29"/>
    </p:embeddedFont>
    <p:embeddedFont>
      <p:font typeface="Montserrat Classic Bold" panose="020B0604020202020204" charset="0"/>
      <p:regular r:id="rId30"/>
    </p:embeddedFont>
    <p:embeddedFont>
      <p:font typeface="Montserrat Light Bold" panose="020B0604020202020204" charset="0"/>
      <p:regular r:id="rId31"/>
    </p:embeddedFont>
    <p:embeddedFont>
      <p:font typeface="Playfair Display Black" panose="020F0502020204030204" pitchFamily="2" charset="0"/>
      <p:regular r:id="rId32"/>
    </p:embeddedFont>
    <p:embeddedFont>
      <p:font typeface="Playfair Display Bold" panose="020B060402020202020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55" autoAdjust="0"/>
    <p:restoredTop sz="94622" autoAdjust="0"/>
  </p:normalViewPr>
  <p:slideViewPr>
    <p:cSldViewPr>
      <p:cViewPr varScale="1">
        <p:scale>
          <a:sx n="59" d="100"/>
          <a:sy n="59" d="100"/>
        </p:scale>
        <p:origin x="1320"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21" Type="http://schemas.openxmlformats.org/officeDocument/2006/relationships/font" Target="fonts/font6.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23.08.2023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have been trying to understand what happens when older people leave hospital after getting treatment and going back home – We know these transitions are risky for patients: 1 in 5 patients experience some kind of harm such as an infection, a fall or a problem with their medication </a:t>
            </a:r>
          </a:p>
          <a:p>
            <a:r>
              <a:rPr lang="en-US"/>
              <a:t>-	Patients often feel unprepared to look after themselves when they return home &amp; families don’t always know how to support them – gaps in care can mean patients end up back in hospital</a:t>
            </a:r>
          </a:p>
          <a:p>
            <a:r>
              <a:rPr lang="en-US"/>
              <a:t>-	Staff are aware of these gaps and want to know these can be filled = this is what the intervention will help them to do, fill the gaps so fewer / no people are needing to be readmitted to hospital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 Summarise and close...the aim is to support patients to know more and do more, whilst they are in hospital - in anticipation that once home, they will be better prepared to manage their care safely.</a:t>
            </a:r>
          </a:p>
          <a:p>
            <a:endParaRPr lang="en-US"/>
          </a:p>
          <a:p>
            <a:r>
              <a:rPr lang="en-US"/>
              <a:t>Implementing YCNY requires a culture change on wards, as for example, staff will be communicating with patients on how to take their own medicines and encouraging them to ask questions about their care.  The trial highlighted the need for a culture change on wards and that implementing the intervention on wards will need senior management buy in FROM the initial stages of set up.</a:t>
            </a:r>
          </a:p>
          <a:p>
            <a:r>
              <a:rPr lang="en-US"/>
              <a:t>The trial equipped us with the knowledge to conduct a more definitive trial, WP6 where we aim to assess the effectiveness of YCNY in enhancing safety and experience during transitions from hospital to home.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 Summarise .the aim is to support patients to know more and do more, whilst they are in hospital - in anticipation that once home, they will be better prepared to manage their care safely.</a:t>
            </a:r>
          </a:p>
          <a:p>
            <a:endParaRPr lang="en-US"/>
          </a:p>
          <a:p>
            <a:r>
              <a:rPr lang="en-US"/>
              <a:t>As highlighted by the trial , Implementing YCNY requires a culture change on wards, as for example, staff will be communicating with patients on how to take their own medicines and encouraging them to ask questions about their care.  </a:t>
            </a:r>
          </a:p>
          <a:p>
            <a:endParaRPr lang="en-US"/>
          </a:p>
          <a:p>
            <a:r>
              <a:rPr lang="en-US"/>
              <a:t>We also learnt intervention on wards will need senior management buy in FROM the initial stages of set up.</a:t>
            </a:r>
          </a:p>
          <a:p>
            <a:endParaRPr lang="en-US"/>
          </a:p>
          <a:p>
            <a:r>
              <a:rPr lang="en-US"/>
              <a:t>The trial equipped us with the knowledge to conduct a more definitive trial, where we aim to assess the effectiveness of YCNY in enhancing safety and experience during transitions from hospital to home.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publication from this feasibility trial is listed here, for your reference, if needed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Thank you for listening to me and I really hope you have found this interesting and enjoyed it as much as I putting this presentation together. Hopefully we can discuss the trial further and answer any questions in the upcoming workshop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Hi my name is Lubena Mirza - from the Yorkshire Quality &amp; Safety Research Team, based in Bradford Institute for Health Research.</a:t>
            </a:r>
          </a:p>
          <a:p>
            <a:endParaRPr lang="en-US"/>
          </a:p>
          <a:p>
            <a:r>
              <a:rPr lang="en-US"/>
              <a:t>I'm going to be telling you about about an NIHR funded research programme called Partners at Care Transitions </a:t>
            </a:r>
          </a:p>
          <a:p>
            <a:endParaRPr lang="en-US"/>
          </a:p>
          <a:p>
            <a:r>
              <a:rPr lang="en-US"/>
              <a:t>The main topic I am presenting today will be what we found in work package 5 of this programme, a feasibility trial  'Improving the safety and experience of transitions from hospital to home: a cluster randomised controlled trial of the 'Your Care Needs You' intervention versus usual care'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 how did we go about exploring the problem, understanding the gaps and learning how to fill them.  The Partners at Care Transitions programme is a 6 stage study -   including stages exploring patient experience of transitions, best practices in terms of how wards prepare patients for discharge, through to the design of an intervention, a feasibility study – which will be my focus for today.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work packages shown earlier modelled for us the transition from hospital to home . This revealed certain core activities or functions that are key to a successful transition: </a:t>
            </a:r>
          </a:p>
          <a:p>
            <a:r>
              <a:rPr lang="en-US"/>
              <a:t>* Managing health &amp; wellbeing</a:t>
            </a:r>
          </a:p>
          <a:p>
            <a:r>
              <a:rPr lang="en-US"/>
              <a:t>*Safely using and managing medications</a:t>
            </a:r>
          </a:p>
          <a:p>
            <a:r>
              <a:rPr lang="en-US"/>
              <a:t>*Doing activities of daily living</a:t>
            </a:r>
          </a:p>
          <a:p>
            <a:r>
              <a:rPr lang="en-US"/>
              <a:t>* Escalating care if things do not go as planned</a:t>
            </a:r>
          </a:p>
          <a:p>
            <a:endParaRPr lang="en-US"/>
          </a:p>
          <a:p>
            <a:r>
              <a:rPr lang="en-US"/>
              <a:t>This led to the development of an intervention where patients are supported and involved on what their care and wellbeing after hospital would involve, whilst they are still in hospital - so an intervention where there care is intermittently handed back to them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Based on the evidence from the previous packages, we co-designed the Your Care Needs You intervention.</a:t>
            </a:r>
          </a:p>
          <a:p>
            <a:endParaRPr lang="en-US"/>
          </a:p>
          <a:p>
            <a:r>
              <a:rPr lang="en-US"/>
              <a:t>The intervention consists of 3 fixed patient facing components – </a:t>
            </a:r>
          </a:p>
          <a:p>
            <a:endParaRPr lang="en-US"/>
          </a:p>
          <a:p>
            <a:r>
              <a:rPr lang="en-US"/>
              <a:t>The booklet tells patients why they should be involved in their care, suggests how they could do this, provides questions that they may want to speak to staff about. </a:t>
            </a:r>
          </a:p>
          <a:p>
            <a:endParaRPr lang="en-US"/>
          </a:p>
          <a:p>
            <a:r>
              <a:rPr lang="en-US"/>
              <a:t>The film provides a call to action to be more involved in their care, and an advice sheet suggests what patients should do at home and where they can seek help from.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I have mentioned the objectives of the feasibility study here .  We particularly wanted to find out if we can  recruit participants, and whether we can follow up patients, once discharged from hospital for up to 90 days</a:t>
            </a:r>
          </a:p>
          <a:p>
            <a:endParaRPr lang="en-US"/>
          </a:p>
          <a:p>
            <a:r>
              <a:rPr lang="en-US"/>
              <a:t>We also wanted to know Whether we can get routine hospital data and health economic data.  </a:t>
            </a:r>
          </a:p>
          <a:p>
            <a:endParaRPr lang="en-US"/>
          </a:p>
          <a:p>
            <a:r>
              <a:rPr lang="en-US"/>
              <a:t>It was also important to assess how acceptable and useful the intervention is, thereby allowing us to to further refine it .  </a:t>
            </a:r>
          </a:p>
          <a:p>
            <a:endParaRPr lang="en-US"/>
          </a:p>
          <a:p>
            <a:r>
              <a:rPr lang="en-US"/>
              <a:t>Meeting these objectives would inform the delivery of a robust and efficient definitive trial.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I've taken some key aspects from the Consort Diagram, fully accessible in the references provided at the end.</a:t>
            </a:r>
          </a:p>
          <a:p>
            <a:endParaRPr lang="en-US"/>
          </a:p>
          <a:p>
            <a:r>
              <a:rPr lang="en-US"/>
              <a:t>We started screening patients for the trial in December 2019 until March 2020 across the 9 participating wards - one of our wards dropped out due to ward manager change.</a:t>
            </a:r>
          </a:p>
          <a:p>
            <a:endParaRPr lang="en-US"/>
          </a:p>
          <a:p>
            <a:r>
              <a:rPr lang="en-US"/>
              <a:t>All patients coming in to hospital and staying at least a night on a participating ward would be screened . The screening was only done when the research nurses could be present on the wards. This gave us a total of 1128 patients: 749 on the intervention wards and 379 on the control wards.  A complete or successful screen meant we would be able to follow the patient til the end of their stay on that ward, but that wasn't always possible as patients could be discharged or moved to another ward for example, between our screening episodes. We recruited 178 patients on to the trial</a:t>
            </a:r>
          </a:p>
          <a:p>
            <a:r>
              <a:rPr lang="en-US"/>
              <a:t>Remaining eligible patients either declined to participate,  could not provide consent  or became ineligible pre or post discharge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should have a look at who our participants were. </a:t>
            </a:r>
          </a:p>
          <a:p>
            <a:r>
              <a:rPr lang="en-US"/>
              <a:t> Participants almost exclusively identified as White british - so its difficult to say how feasible the intervention or trial procedures will be to people from different backgrounds.</a:t>
            </a:r>
          </a:p>
          <a:p>
            <a:endParaRPr lang="en-US"/>
          </a:p>
          <a:p>
            <a:r>
              <a:rPr lang="en-US"/>
              <a:t>The main language of recruited participants was English</a:t>
            </a:r>
          </a:p>
          <a:p>
            <a:endParaRPr lang="en-US"/>
          </a:p>
          <a:p>
            <a:r>
              <a:rPr lang="en-US"/>
              <a:t>59% of our participants were female and 41% were male.</a:t>
            </a:r>
          </a:p>
          <a:p>
            <a:endParaRPr lang="en-US"/>
          </a:p>
          <a:p>
            <a:r>
              <a:rPr lang="en-US"/>
              <a:t>The average age of our participants was 83 years old and most lived without a carer.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feasibility trial gave us some great pointers around acceptability and usability of the intervention, which also led us to altering our  ward facilitator training around intervention delivery, we produced posters for display on the wards to promote YCNY: Wards could select which core activity they wanted to promote and tailored posters to within their remits, for example the one  shown here is promoting 'keep moving in hospital'.  The feasibility trial also highlighted changes needed around methodology for the main trial - for example it informed our recruitment target - 25 patients per ward, not 20 giving us a target of 1000 patients from 40 wards in the main trial.  The trial also highlighted the need to adjust spacing around follow up communications , the need for reducing administrative burden on staff for example by not requiring them to complete individual care summaries, and replacing with ward advice sheet, tailored by the ward staff themselves.  We also had feedback about the film being too long: we introduced tablets and a link so the film could be accessed as and when patients wanted, for example on their own mpbile phone devices too.</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8E4D8"/>
        </a:solidFill>
        <a:effectLst/>
      </p:bgPr>
    </p:bg>
    <p:spTree>
      <p:nvGrpSpPr>
        <p:cNvPr id="1" name=""/>
        <p:cNvGrpSpPr/>
        <p:nvPr/>
      </p:nvGrpSpPr>
      <p:grpSpPr>
        <a:xfrm>
          <a:off x="0" y="0"/>
          <a:ext cx="0" cy="0"/>
          <a:chOff x="0" y="0"/>
          <a:chExt cx="0" cy="0"/>
        </a:xfrm>
      </p:grpSpPr>
      <p:sp>
        <p:nvSpPr>
          <p:cNvPr id="2" name="Freeform 2"/>
          <p:cNvSpPr/>
          <p:nvPr/>
        </p:nvSpPr>
        <p:spPr>
          <a:xfrm>
            <a:off x="3013055" y="910626"/>
            <a:ext cx="3727490" cy="2926080"/>
          </a:xfrm>
          <a:custGeom>
            <a:avLst/>
            <a:gdLst/>
            <a:ahLst/>
            <a:cxnLst/>
            <a:rect l="l" t="t" r="r" b="b"/>
            <a:pathLst>
              <a:path w="3727490" h="2926080">
                <a:moveTo>
                  <a:pt x="0" y="0"/>
                </a:moveTo>
                <a:lnTo>
                  <a:pt x="3727490" y="0"/>
                </a:lnTo>
                <a:lnTo>
                  <a:pt x="3727490" y="2926080"/>
                </a:lnTo>
                <a:lnTo>
                  <a:pt x="0" y="29260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3552492" y="3836706"/>
            <a:ext cx="2648616" cy="2502942"/>
          </a:xfrm>
          <a:custGeom>
            <a:avLst/>
            <a:gdLst/>
            <a:ahLst/>
            <a:cxnLst/>
            <a:rect l="l" t="t" r="r" b="b"/>
            <a:pathLst>
              <a:path w="2648616" h="2502942">
                <a:moveTo>
                  <a:pt x="0" y="0"/>
                </a:moveTo>
                <a:lnTo>
                  <a:pt x="2648616" y="0"/>
                </a:lnTo>
                <a:lnTo>
                  <a:pt x="2648616" y="2502942"/>
                </a:lnTo>
                <a:lnTo>
                  <a:pt x="0" y="25029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pic>
        <p:nvPicPr>
          <p:cNvPr id="4" name="Picture 4"/>
          <p:cNvPicPr>
            <a:picLocks noChangeAspect="1"/>
          </p:cNvPicPr>
          <p:nvPr/>
        </p:nvPicPr>
        <p:blipFill>
          <a:blip r:embed="rId7"/>
          <a:srcRect/>
          <a:stretch>
            <a:fillRect/>
          </a:stretch>
        </p:blipFill>
        <p:spPr>
          <a:xfrm>
            <a:off x="1818239" y="577727"/>
            <a:ext cx="6517958" cy="6517958"/>
          </a:xfrm>
          <a:prstGeom prst="rect">
            <a:avLst/>
          </a:prstGeom>
        </p:spPr>
      </p:pic>
      <p:sp>
        <p:nvSpPr>
          <p:cNvPr id="5" name="Freeform 5"/>
          <p:cNvSpPr/>
          <p:nvPr/>
        </p:nvSpPr>
        <p:spPr>
          <a:xfrm>
            <a:off x="6649126" y="4050719"/>
            <a:ext cx="2926080" cy="2926080"/>
          </a:xfrm>
          <a:custGeom>
            <a:avLst/>
            <a:gdLst/>
            <a:ahLst/>
            <a:cxnLst/>
            <a:rect l="l" t="t" r="r" b="b"/>
            <a:pathLst>
              <a:path w="2926080" h="2926080">
                <a:moveTo>
                  <a:pt x="0" y="0"/>
                </a:moveTo>
                <a:lnTo>
                  <a:pt x="2926080" y="0"/>
                </a:lnTo>
                <a:lnTo>
                  <a:pt x="2926080" y="2926080"/>
                </a:lnTo>
                <a:lnTo>
                  <a:pt x="0" y="29260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TextBox 6"/>
          <p:cNvSpPr txBox="1"/>
          <p:nvPr/>
        </p:nvSpPr>
        <p:spPr>
          <a:xfrm>
            <a:off x="-2184508" y="-142875"/>
            <a:ext cx="8258264" cy="843537"/>
          </a:xfrm>
          <a:prstGeom prst="rect">
            <a:avLst/>
          </a:prstGeom>
        </p:spPr>
        <p:txBody>
          <a:bodyPr lIns="0" tIns="0" rIns="0" bIns="0" rtlCol="0" anchor="t">
            <a:spAutoFit/>
          </a:bodyPr>
          <a:lstStyle/>
          <a:p>
            <a:pPr algn="ctr">
              <a:lnSpc>
                <a:spcPts val="6914"/>
              </a:lnSpc>
              <a:spcBef>
                <a:spcPct val="0"/>
              </a:spcBef>
            </a:pPr>
            <a:r>
              <a:rPr lang="en-US" sz="4609" spc="92">
                <a:solidFill>
                  <a:srgbClr val="000000"/>
                </a:solidFill>
                <a:latin typeface="Alegreya Bold"/>
              </a:rPr>
              <a:t>The problem....</a:t>
            </a:r>
          </a:p>
        </p:txBody>
      </p:sp>
      <p:sp>
        <p:nvSpPr>
          <p:cNvPr id="7" name="TextBox 7"/>
          <p:cNvSpPr txBox="1"/>
          <p:nvPr/>
        </p:nvSpPr>
        <p:spPr>
          <a:xfrm>
            <a:off x="170301" y="2185071"/>
            <a:ext cx="1691813" cy="889255"/>
          </a:xfrm>
          <a:prstGeom prst="rect">
            <a:avLst/>
          </a:prstGeom>
        </p:spPr>
        <p:txBody>
          <a:bodyPr lIns="0" tIns="0" rIns="0" bIns="0" rtlCol="0" anchor="t">
            <a:spAutoFit/>
          </a:bodyPr>
          <a:lstStyle/>
          <a:p>
            <a:pPr algn="ctr">
              <a:lnSpc>
                <a:spcPts val="3614"/>
              </a:lnSpc>
              <a:spcBef>
                <a:spcPct val="0"/>
              </a:spcBef>
            </a:pPr>
            <a:r>
              <a:rPr lang="en-US" sz="2409" spc="48">
                <a:solidFill>
                  <a:srgbClr val="B60000"/>
                </a:solidFill>
                <a:latin typeface="Alegreya Bold"/>
              </a:rPr>
              <a:t>Patients feel unprepared</a:t>
            </a:r>
          </a:p>
        </p:txBody>
      </p:sp>
      <p:sp>
        <p:nvSpPr>
          <p:cNvPr id="8" name="TextBox 8"/>
          <p:cNvSpPr txBox="1"/>
          <p:nvPr/>
        </p:nvSpPr>
        <p:spPr>
          <a:xfrm>
            <a:off x="170301" y="5466134"/>
            <a:ext cx="2005971" cy="1629551"/>
          </a:xfrm>
          <a:prstGeom prst="rect">
            <a:avLst/>
          </a:prstGeom>
        </p:spPr>
        <p:txBody>
          <a:bodyPr lIns="0" tIns="0" rIns="0" bIns="0" rtlCol="0" anchor="t">
            <a:spAutoFit/>
          </a:bodyPr>
          <a:lstStyle/>
          <a:p>
            <a:pPr algn="ctr">
              <a:lnSpc>
                <a:spcPts val="2416"/>
              </a:lnSpc>
            </a:pPr>
            <a:r>
              <a:rPr lang="en-US" sz="1610" spc="32">
                <a:solidFill>
                  <a:srgbClr val="D43790"/>
                </a:solidFill>
                <a:latin typeface="Montserrat Classic Bold"/>
              </a:rPr>
              <a:t>1 in 5 experience harm or infection, fall or problems with medication</a:t>
            </a:r>
          </a:p>
          <a:p>
            <a:pPr algn="ctr">
              <a:lnSpc>
                <a:spcPts val="3522"/>
              </a:lnSpc>
              <a:spcBef>
                <a:spcPct val="0"/>
              </a:spcBef>
            </a:pPr>
            <a:endParaRPr lang="en-US" sz="1610" spc="32">
              <a:solidFill>
                <a:srgbClr val="D43790"/>
              </a:solidFill>
              <a:latin typeface="Montserrat Classic Bold"/>
            </a:endParaRPr>
          </a:p>
        </p:txBody>
      </p:sp>
      <p:sp>
        <p:nvSpPr>
          <p:cNvPr id="9" name="TextBox 9"/>
          <p:cNvSpPr txBox="1"/>
          <p:nvPr/>
        </p:nvSpPr>
        <p:spPr>
          <a:xfrm>
            <a:off x="7274138" y="511052"/>
            <a:ext cx="2301067" cy="1658874"/>
          </a:xfrm>
          <a:prstGeom prst="rect">
            <a:avLst/>
          </a:prstGeom>
        </p:spPr>
        <p:txBody>
          <a:bodyPr lIns="0" tIns="0" rIns="0" bIns="0" rtlCol="0" anchor="t">
            <a:spAutoFit/>
          </a:bodyPr>
          <a:lstStyle/>
          <a:p>
            <a:pPr algn="ctr">
              <a:lnSpc>
                <a:spcPts val="3314"/>
              </a:lnSpc>
              <a:spcBef>
                <a:spcPct val="0"/>
              </a:spcBef>
            </a:pPr>
            <a:r>
              <a:rPr lang="en-US" sz="2209" spc="44">
                <a:solidFill>
                  <a:srgbClr val="000000"/>
                </a:solidFill>
                <a:latin typeface="Montserrat Classic Bold"/>
              </a:rPr>
              <a:t>Families do not know how to support patients </a:t>
            </a:r>
          </a:p>
        </p:txBody>
      </p:sp>
      <p:sp>
        <p:nvSpPr>
          <p:cNvPr id="10" name="TextBox 10"/>
          <p:cNvSpPr txBox="1"/>
          <p:nvPr/>
        </p:nvSpPr>
        <p:spPr>
          <a:xfrm>
            <a:off x="7001992" y="5437559"/>
            <a:ext cx="2382381" cy="456820"/>
          </a:xfrm>
          <a:prstGeom prst="rect">
            <a:avLst/>
          </a:prstGeom>
        </p:spPr>
        <p:txBody>
          <a:bodyPr lIns="0" tIns="0" rIns="0" bIns="0" rtlCol="0" anchor="t">
            <a:spAutoFit/>
          </a:bodyPr>
          <a:lstStyle/>
          <a:p>
            <a:pPr algn="ctr">
              <a:lnSpc>
                <a:spcPts val="3764"/>
              </a:lnSpc>
              <a:spcBef>
                <a:spcPct val="0"/>
              </a:spcBef>
            </a:pPr>
            <a:r>
              <a:rPr lang="en-US" sz="2509" spc="50">
                <a:solidFill>
                  <a:srgbClr val="000000"/>
                </a:solidFill>
                <a:latin typeface="Montserrat Classic Bold"/>
              </a:rPr>
              <a:t>Readmissions</a:t>
            </a:r>
          </a:p>
        </p:txBody>
      </p:sp>
      <p:sp>
        <p:nvSpPr>
          <p:cNvPr id="11" name="TextBox 11"/>
          <p:cNvSpPr txBox="1"/>
          <p:nvPr/>
        </p:nvSpPr>
        <p:spPr>
          <a:xfrm>
            <a:off x="6649126" y="4385420"/>
            <a:ext cx="2905274" cy="1205489"/>
          </a:xfrm>
          <a:prstGeom prst="rect">
            <a:avLst/>
          </a:prstGeom>
        </p:spPr>
        <p:txBody>
          <a:bodyPr lIns="0" tIns="0" rIns="0" bIns="0" rtlCol="0" anchor="t">
            <a:spAutoFit/>
          </a:bodyPr>
          <a:lstStyle/>
          <a:p>
            <a:pPr algn="ctr">
              <a:lnSpc>
                <a:spcPts val="9914"/>
              </a:lnSpc>
              <a:spcBef>
                <a:spcPct val="0"/>
              </a:spcBef>
            </a:pPr>
            <a:r>
              <a:rPr lang="en-US" sz="6609" spc="132">
                <a:solidFill>
                  <a:srgbClr val="000000"/>
                </a:solidFill>
                <a:latin typeface="Montserrat Classic Bold"/>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1406464"/>
          </a:xfrm>
          <a:custGeom>
            <a:avLst/>
            <a:gdLst/>
            <a:ahLst/>
            <a:cxnLst/>
            <a:rect l="l" t="t" r="r" b="b"/>
            <a:pathLst>
              <a:path w="18288000" h="1977840">
                <a:moveTo>
                  <a:pt x="0" y="0"/>
                </a:moveTo>
                <a:lnTo>
                  <a:pt x="18288000" y="0"/>
                </a:lnTo>
                <a:lnTo>
                  <a:pt x="18288000" y="1977840"/>
                </a:lnTo>
                <a:lnTo>
                  <a:pt x="0" y="19778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8214580" y="167782"/>
            <a:ext cx="1479103" cy="1070900"/>
          </a:xfrm>
          <a:custGeom>
            <a:avLst/>
            <a:gdLst/>
            <a:ahLst/>
            <a:cxnLst/>
            <a:rect l="l" t="t" r="r" b="b"/>
            <a:pathLst>
              <a:path w="2773318" h="1505953">
                <a:moveTo>
                  <a:pt x="0" y="0"/>
                </a:moveTo>
                <a:lnTo>
                  <a:pt x="2773317" y="0"/>
                </a:lnTo>
                <a:lnTo>
                  <a:pt x="2773317" y="1505954"/>
                </a:lnTo>
                <a:lnTo>
                  <a:pt x="0" y="1505954"/>
                </a:lnTo>
                <a:lnTo>
                  <a:pt x="0" y="0"/>
                </a:lnTo>
                <a:close/>
              </a:path>
            </a:pathLst>
          </a:custGeom>
          <a:blipFill>
            <a:blip r:embed="rId5"/>
            <a:stretch>
              <a:fillRect t="-97" b="-97"/>
            </a:stretch>
          </a:blipFill>
        </p:spPr>
      </p:sp>
      <p:sp>
        <p:nvSpPr>
          <p:cNvPr id="4" name="TextBox 4"/>
          <p:cNvSpPr txBox="1"/>
          <p:nvPr/>
        </p:nvSpPr>
        <p:spPr>
          <a:xfrm>
            <a:off x="0" y="3174997"/>
            <a:ext cx="5178904" cy="1654299"/>
          </a:xfrm>
          <a:prstGeom prst="rect">
            <a:avLst/>
          </a:prstGeom>
        </p:spPr>
        <p:txBody>
          <a:bodyPr lIns="0" tIns="0" rIns="0" bIns="0" rtlCol="0" anchor="t">
            <a:spAutoFit/>
          </a:bodyPr>
          <a:lstStyle/>
          <a:p>
            <a:pPr algn="ctr">
              <a:lnSpc>
                <a:spcPts val="4264"/>
              </a:lnSpc>
            </a:pPr>
            <a:r>
              <a:rPr lang="en-US" sz="3000" dirty="0">
                <a:solidFill>
                  <a:srgbClr val="034385"/>
                </a:solidFill>
                <a:latin typeface="Playfair Display Black"/>
              </a:rPr>
              <a:t>Implementing the YCNY intervention needs a culture change on wards</a:t>
            </a:r>
          </a:p>
        </p:txBody>
      </p:sp>
      <p:sp>
        <p:nvSpPr>
          <p:cNvPr id="5" name="TextBox 5"/>
          <p:cNvSpPr txBox="1"/>
          <p:nvPr/>
        </p:nvSpPr>
        <p:spPr>
          <a:xfrm>
            <a:off x="5319047" y="4558299"/>
            <a:ext cx="4318176" cy="1077218"/>
          </a:xfrm>
          <a:prstGeom prst="rect">
            <a:avLst/>
          </a:prstGeom>
        </p:spPr>
        <p:txBody>
          <a:bodyPr lIns="0" tIns="0" rIns="0" bIns="0" rtlCol="0" anchor="t">
            <a:spAutoFit/>
          </a:bodyPr>
          <a:lstStyle/>
          <a:p>
            <a:pPr>
              <a:lnSpc>
                <a:spcPts val="2759"/>
              </a:lnSpc>
            </a:pPr>
            <a:r>
              <a:rPr lang="en-US" sz="2000" dirty="0">
                <a:solidFill>
                  <a:srgbClr val="DC0000"/>
                </a:solidFill>
                <a:latin typeface="Playfair Display Black"/>
              </a:rPr>
              <a:t>Senior management buy in will be needed to aid implementation of the intervention</a:t>
            </a:r>
          </a:p>
        </p:txBody>
      </p:sp>
      <p:sp>
        <p:nvSpPr>
          <p:cNvPr id="6" name="TextBox 6"/>
          <p:cNvSpPr txBox="1"/>
          <p:nvPr/>
        </p:nvSpPr>
        <p:spPr>
          <a:xfrm>
            <a:off x="169380" y="6179766"/>
            <a:ext cx="4930494" cy="1192634"/>
          </a:xfrm>
          <a:prstGeom prst="rect">
            <a:avLst/>
          </a:prstGeom>
        </p:spPr>
        <p:txBody>
          <a:bodyPr lIns="0" tIns="0" rIns="0" bIns="0" rtlCol="0" anchor="t">
            <a:spAutoFit/>
          </a:bodyPr>
          <a:lstStyle/>
          <a:p>
            <a:pPr>
              <a:lnSpc>
                <a:spcPts val="3142"/>
              </a:lnSpc>
            </a:pPr>
            <a:r>
              <a:rPr lang="en-US" sz="2100" spc="42" dirty="0">
                <a:solidFill>
                  <a:srgbClr val="9C3791"/>
                </a:solidFill>
                <a:latin typeface="Playfair Display Bold"/>
              </a:rPr>
              <a:t>The feasibility trial equipped us with know how to carry out a more definitive trial</a:t>
            </a:r>
          </a:p>
        </p:txBody>
      </p:sp>
      <p:sp>
        <p:nvSpPr>
          <p:cNvPr id="7" name="TextBox 7"/>
          <p:cNvSpPr txBox="1"/>
          <p:nvPr/>
        </p:nvSpPr>
        <p:spPr>
          <a:xfrm>
            <a:off x="74067" y="1575927"/>
            <a:ext cx="3809456" cy="397545"/>
          </a:xfrm>
          <a:prstGeom prst="rect">
            <a:avLst/>
          </a:prstGeom>
        </p:spPr>
        <p:txBody>
          <a:bodyPr lIns="0" tIns="0" rIns="0" bIns="0" rtlCol="0" anchor="t">
            <a:spAutoFit/>
          </a:bodyPr>
          <a:lstStyle/>
          <a:p>
            <a:pPr>
              <a:lnSpc>
                <a:spcPts val="3056"/>
              </a:lnSpc>
            </a:pPr>
            <a:r>
              <a:rPr lang="en-US" sz="3200" spc="-161">
                <a:solidFill>
                  <a:srgbClr val="00BF63"/>
                </a:solidFill>
                <a:latin typeface="League Spartan"/>
              </a:rPr>
              <a:t>To summarise...</a:t>
            </a:r>
          </a:p>
        </p:txBody>
      </p:sp>
      <p:sp>
        <p:nvSpPr>
          <p:cNvPr id="8" name="TextBox 8"/>
          <p:cNvSpPr txBox="1"/>
          <p:nvPr/>
        </p:nvSpPr>
        <p:spPr>
          <a:xfrm>
            <a:off x="4382640" y="1798992"/>
            <a:ext cx="5311044" cy="1346522"/>
          </a:xfrm>
          <a:prstGeom prst="rect">
            <a:avLst/>
          </a:prstGeom>
        </p:spPr>
        <p:txBody>
          <a:bodyPr lIns="0" tIns="0" rIns="0" bIns="0" rtlCol="0" anchor="t">
            <a:spAutoFit/>
          </a:bodyPr>
          <a:lstStyle/>
          <a:p>
            <a:pPr algn="ctr">
              <a:lnSpc>
                <a:spcPts val="3504"/>
              </a:lnSpc>
            </a:pPr>
            <a:r>
              <a:rPr lang="en-US" sz="3000" spc="-45" dirty="0">
                <a:solidFill>
                  <a:srgbClr val="000000"/>
                </a:solidFill>
                <a:latin typeface="Playfair Display Black"/>
              </a:rPr>
              <a:t>Patients need to know more and do more whilst in hospital - to be safer once home</a:t>
            </a:r>
          </a:p>
        </p:txBody>
      </p:sp>
    </p:spTree>
    <p:extLst>
      <p:ext uri="{BB962C8B-B14F-4D97-AF65-F5344CB8AC3E}">
        <p14:creationId xmlns:p14="http://schemas.microsoft.com/office/powerpoint/2010/main" val="4197554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3B8B8"/>
        </a:solidFill>
        <a:effectLst/>
      </p:bgPr>
    </p:bg>
    <p:spTree>
      <p:nvGrpSpPr>
        <p:cNvPr id="1" name=""/>
        <p:cNvGrpSpPr/>
        <p:nvPr/>
      </p:nvGrpSpPr>
      <p:grpSpPr>
        <a:xfrm>
          <a:off x="0" y="0"/>
          <a:ext cx="0" cy="0"/>
          <a:chOff x="0" y="0"/>
          <a:chExt cx="0" cy="0"/>
        </a:xfrm>
      </p:grpSpPr>
      <p:sp>
        <p:nvSpPr>
          <p:cNvPr id="2" name="TextBox 2"/>
          <p:cNvSpPr txBox="1"/>
          <p:nvPr/>
        </p:nvSpPr>
        <p:spPr>
          <a:xfrm>
            <a:off x="195072" y="2379726"/>
            <a:ext cx="9168384" cy="1205484"/>
          </a:xfrm>
          <a:prstGeom prst="rect">
            <a:avLst/>
          </a:prstGeom>
        </p:spPr>
        <p:txBody>
          <a:bodyPr lIns="0" tIns="0" rIns="0" bIns="0" rtlCol="0" anchor="t">
            <a:spAutoFit/>
          </a:bodyPr>
          <a:lstStyle/>
          <a:p>
            <a:pPr>
              <a:lnSpc>
                <a:spcPts val="2415"/>
              </a:lnSpc>
              <a:spcBef>
                <a:spcPct val="0"/>
              </a:spcBef>
            </a:pPr>
            <a:r>
              <a:rPr lang="en-US" sz="1610" spc="32">
                <a:solidFill>
                  <a:srgbClr val="000000"/>
                </a:solidFill>
                <a:latin typeface="Montserrat Classic Bold"/>
              </a:rPr>
              <a:t>Baxter, R., Murray, J., Cockayne, S. et al. Improving the safety and experience of transitions from hospital to home: a cluster randomised controlled feasibility trial of the 'Your Care Needs You' intervention versus usual care. Pilot Feasibility Stud 8, 222 (2022). https://doi.org/10.1186/s40814-022-01180-3</a:t>
            </a:r>
          </a:p>
        </p:txBody>
      </p:sp>
      <p:sp>
        <p:nvSpPr>
          <p:cNvPr id="3" name="TextBox 3"/>
          <p:cNvSpPr txBox="1"/>
          <p:nvPr/>
        </p:nvSpPr>
        <p:spPr>
          <a:xfrm>
            <a:off x="195072" y="1558099"/>
            <a:ext cx="1647974" cy="401574"/>
          </a:xfrm>
          <a:prstGeom prst="rect">
            <a:avLst/>
          </a:prstGeom>
        </p:spPr>
        <p:txBody>
          <a:bodyPr lIns="0" tIns="0" rIns="0" bIns="0" rtlCol="0" anchor="t">
            <a:spAutoFit/>
          </a:bodyPr>
          <a:lstStyle/>
          <a:p>
            <a:pPr algn="ctr">
              <a:lnSpc>
                <a:spcPts val="3314"/>
              </a:lnSpc>
              <a:spcBef>
                <a:spcPct val="0"/>
              </a:spcBef>
            </a:pPr>
            <a:r>
              <a:rPr lang="en-US" sz="2209" spc="44">
                <a:solidFill>
                  <a:srgbClr val="000000"/>
                </a:solidFill>
                <a:latin typeface="Montserrat Classic Bold"/>
              </a:rPr>
              <a:t>Reference: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2D8D8"/>
        </a:solidFill>
        <a:effectLst/>
      </p:bgPr>
    </p:bg>
    <p:spTree>
      <p:nvGrpSpPr>
        <p:cNvPr id="1" name=""/>
        <p:cNvGrpSpPr/>
        <p:nvPr/>
      </p:nvGrpSpPr>
      <p:grpSpPr>
        <a:xfrm>
          <a:off x="0" y="0"/>
          <a:ext cx="0" cy="0"/>
          <a:chOff x="0" y="0"/>
          <a:chExt cx="0" cy="0"/>
        </a:xfrm>
      </p:grpSpPr>
      <p:sp>
        <p:nvSpPr>
          <p:cNvPr id="2" name="Freeform 2"/>
          <p:cNvSpPr/>
          <p:nvPr/>
        </p:nvSpPr>
        <p:spPr>
          <a:xfrm>
            <a:off x="2695649" y="533400"/>
            <a:ext cx="3631999" cy="4020356"/>
          </a:xfrm>
          <a:custGeom>
            <a:avLst/>
            <a:gdLst/>
            <a:ahLst/>
            <a:cxnLst/>
            <a:rect l="l" t="t" r="r" b="b"/>
            <a:pathLst>
              <a:path w="3631999" h="4020356">
                <a:moveTo>
                  <a:pt x="0" y="0"/>
                </a:moveTo>
                <a:lnTo>
                  <a:pt x="3631999" y="0"/>
                </a:lnTo>
                <a:lnTo>
                  <a:pt x="3631999" y="4020356"/>
                </a:lnTo>
                <a:lnTo>
                  <a:pt x="0" y="4020356"/>
                </a:lnTo>
                <a:lnTo>
                  <a:pt x="0" y="0"/>
                </a:lnTo>
                <a:close/>
              </a:path>
            </a:pathLst>
          </a:custGeom>
          <a:blipFill>
            <a:blip r:embed="rId3"/>
            <a:stretch>
              <a:fillRect r="-1007"/>
            </a:stretch>
          </a:blipFill>
        </p:spPr>
      </p:sp>
      <p:sp>
        <p:nvSpPr>
          <p:cNvPr id="3" name="TextBox 3"/>
          <p:cNvSpPr txBox="1"/>
          <p:nvPr/>
        </p:nvSpPr>
        <p:spPr>
          <a:xfrm>
            <a:off x="314248" y="4928310"/>
            <a:ext cx="9125104" cy="2249527"/>
          </a:xfrm>
          <a:prstGeom prst="rect">
            <a:avLst/>
          </a:prstGeom>
        </p:spPr>
        <p:txBody>
          <a:bodyPr lIns="0" tIns="0" rIns="0" bIns="0" rtlCol="0" anchor="t">
            <a:spAutoFit/>
          </a:bodyPr>
          <a:lstStyle/>
          <a:p>
            <a:pPr algn="ctr">
              <a:lnSpc>
                <a:spcPts val="2560"/>
              </a:lnSpc>
            </a:pPr>
            <a:r>
              <a:rPr lang="en-US" sz="1707" spc="34">
                <a:solidFill>
                  <a:srgbClr val="000000"/>
                </a:solidFill>
                <a:latin typeface="Montserrat Classic Bold"/>
              </a:rPr>
              <a:t>This presentation is based on independent research funded by the National Institute for Health Research (NIHR) Programme Grants for Applied Health Research (Partners at Care Transitions (PACT)): Improving patient experience and safety at transitions in care, RP-PG-1214-20017). The views expressed are those of the author(s) and not necessarily those of the NIHR or the Department of Health and Social Care. </a:t>
            </a:r>
          </a:p>
          <a:p>
            <a:pPr algn="ctr">
              <a:lnSpc>
                <a:spcPts val="2560"/>
              </a:lnSpc>
              <a:spcBef>
                <a:spcPct val="0"/>
              </a:spcBef>
            </a:pPr>
            <a:endParaRPr lang="en-US" sz="1707" spc="34">
              <a:solidFill>
                <a:srgbClr val="000000"/>
              </a:solidFill>
              <a:latin typeface="Montserrat Classic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AutoShape 2"/>
          <p:cNvSpPr/>
          <p:nvPr/>
        </p:nvSpPr>
        <p:spPr>
          <a:xfrm>
            <a:off x="-4416" y="-303196"/>
            <a:ext cx="9753600" cy="7315200"/>
          </a:xfrm>
          <a:prstGeom prst="rect">
            <a:avLst/>
          </a:prstGeom>
          <a:solidFill>
            <a:srgbClr val="F2F2F2"/>
          </a:solidFill>
        </p:spPr>
      </p:sp>
      <p:grpSp>
        <p:nvGrpSpPr>
          <p:cNvPr id="3" name="Group 3"/>
          <p:cNvGrpSpPr/>
          <p:nvPr/>
        </p:nvGrpSpPr>
        <p:grpSpPr>
          <a:xfrm rot="-5400000">
            <a:off x="-269631" y="4853354"/>
            <a:ext cx="2760958" cy="2230528"/>
            <a:chOff x="0" y="0"/>
            <a:chExt cx="6346308" cy="5126990"/>
          </a:xfrm>
        </p:grpSpPr>
        <p:sp>
          <p:nvSpPr>
            <p:cNvPr id="4" name="Freeform 4"/>
            <p:cNvSpPr/>
            <p:nvPr/>
          </p:nvSpPr>
          <p:spPr>
            <a:xfrm>
              <a:off x="0" y="0"/>
              <a:ext cx="6346308" cy="5126990"/>
            </a:xfrm>
            <a:custGeom>
              <a:avLst/>
              <a:gdLst/>
              <a:ahLst/>
              <a:cxnLst/>
              <a:rect l="l" t="t" r="r" b="b"/>
              <a:pathLst>
                <a:path w="6346308" h="5126990">
                  <a:moveTo>
                    <a:pt x="3524367" y="0"/>
                  </a:moveTo>
                  <a:lnTo>
                    <a:pt x="0" y="0"/>
                  </a:lnTo>
                  <a:lnTo>
                    <a:pt x="2821940" y="2564130"/>
                  </a:lnTo>
                  <a:lnTo>
                    <a:pt x="0" y="5126990"/>
                  </a:lnTo>
                  <a:lnTo>
                    <a:pt x="3524367" y="5126990"/>
                  </a:lnTo>
                  <a:lnTo>
                    <a:pt x="6346308" y="2564130"/>
                  </a:lnTo>
                  <a:close/>
                </a:path>
              </a:pathLst>
            </a:custGeom>
            <a:solidFill>
              <a:srgbClr val="FF7477"/>
            </a:solidFill>
          </p:spPr>
        </p:sp>
      </p:grpSp>
      <p:grpSp>
        <p:nvGrpSpPr>
          <p:cNvPr id="5" name="Group 5"/>
          <p:cNvGrpSpPr/>
          <p:nvPr/>
        </p:nvGrpSpPr>
        <p:grpSpPr>
          <a:xfrm rot="-5400000">
            <a:off x="820615" y="6060831"/>
            <a:ext cx="2760958" cy="2230528"/>
            <a:chOff x="0" y="0"/>
            <a:chExt cx="6346308" cy="5126990"/>
          </a:xfrm>
        </p:grpSpPr>
        <p:sp>
          <p:nvSpPr>
            <p:cNvPr id="6" name="Freeform 6"/>
            <p:cNvSpPr/>
            <p:nvPr/>
          </p:nvSpPr>
          <p:spPr>
            <a:xfrm>
              <a:off x="0" y="0"/>
              <a:ext cx="6346308" cy="5126990"/>
            </a:xfrm>
            <a:custGeom>
              <a:avLst/>
              <a:gdLst/>
              <a:ahLst/>
              <a:cxnLst/>
              <a:rect l="l" t="t" r="r" b="b"/>
              <a:pathLst>
                <a:path w="6346308" h="5126990">
                  <a:moveTo>
                    <a:pt x="3524367" y="0"/>
                  </a:moveTo>
                  <a:lnTo>
                    <a:pt x="0" y="0"/>
                  </a:lnTo>
                  <a:lnTo>
                    <a:pt x="2821940" y="2564130"/>
                  </a:lnTo>
                  <a:lnTo>
                    <a:pt x="0" y="5126990"/>
                  </a:lnTo>
                  <a:lnTo>
                    <a:pt x="3524367" y="5126990"/>
                  </a:lnTo>
                  <a:lnTo>
                    <a:pt x="6346308" y="2564130"/>
                  </a:lnTo>
                  <a:close/>
                </a:path>
              </a:pathLst>
            </a:custGeom>
            <a:solidFill>
              <a:srgbClr val="4CB8B4"/>
            </a:solidFill>
          </p:spPr>
        </p:sp>
      </p:grpSp>
      <p:grpSp>
        <p:nvGrpSpPr>
          <p:cNvPr id="7" name="Group 7"/>
          <p:cNvGrpSpPr/>
          <p:nvPr/>
        </p:nvGrpSpPr>
        <p:grpSpPr>
          <a:xfrm rot="-5400000">
            <a:off x="2268868" y="3976588"/>
            <a:ext cx="1517551" cy="1223101"/>
            <a:chOff x="0" y="0"/>
            <a:chExt cx="6361360" cy="5126990"/>
          </a:xfrm>
        </p:grpSpPr>
        <p:sp>
          <p:nvSpPr>
            <p:cNvPr id="8" name="Freeform 8"/>
            <p:cNvSpPr/>
            <p:nvPr/>
          </p:nvSpPr>
          <p:spPr>
            <a:xfrm>
              <a:off x="0" y="0"/>
              <a:ext cx="6361360" cy="5126990"/>
            </a:xfrm>
            <a:custGeom>
              <a:avLst/>
              <a:gdLst/>
              <a:ahLst/>
              <a:cxnLst/>
              <a:rect l="l" t="t" r="r" b="b"/>
              <a:pathLst>
                <a:path w="6361360" h="5126990">
                  <a:moveTo>
                    <a:pt x="3539420" y="0"/>
                  </a:moveTo>
                  <a:lnTo>
                    <a:pt x="0" y="0"/>
                  </a:lnTo>
                  <a:lnTo>
                    <a:pt x="2821940" y="2564130"/>
                  </a:lnTo>
                  <a:lnTo>
                    <a:pt x="0" y="5126990"/>
                  </a:lnTo>
                  <a:lnTo>
                    <a:pt x="3539420" y="5126990"/>
                  </a:lnTo>
                  <a:lnTo>
                    <a:pt x="6361360" y="2564130"/>
                  </a:lnTo>
                  <a:close/>
                </a:path>
              </a:pathLst>
            </a:custGeom>
            <a:solidFill>
              <a:srgbClr val="4CB8B4"/>
            </a:solidFill>
          </p:spPr>
        </p:sp>
      </p:grpSp>
      <p:grpSp>
        <p:nvGrpSpPr>
          <p:cNvPr id="9" name="Group 9"/>
          <p:cNvGrpSpPr/>
          <p:nvPr/>
        </p:nvGrpSpPr>
        <p:grpSpPr>
          <a:xfrm rot="-5400000">
            <a:off x="7030051" y="-37980"/>
            <a:ext cx="2760958" cy="2230528"/>
            <a:chOff x="0" y="0"/>
            <a:chExt cx="6346308" cy="5126990"/>
          </a:xfrm>
        </p:grpSpPr>
        <p:sp>
          <p:nvSpPr>
            <p:cNvPr id="10" name="Freeform 10"/>
            <p:cNvSpPr/>
            <p:nvPr/>
          </p:nvSpPr>
          <p:spPr>
            <a:xfrm>
              <a:off x="0" y="0"/>
              <a:ext cx="6346308" cy="5126990"/>
            </a:xfrm>
            <a:custGeom>
              <a:avLst/>
              <a:gdLst/>
              <a:ahLst/>
              <a:cxnLst/>
              <a:rect l="l" t="t" r="r" b="b"/>
              <a:pathLst>
                <a:path w="6346308" h="5126990">
                  <a:moveTo>
                    <a:pt x="3524367" y="0"/>
                  </a:moveTo>
                  <a:lnTo>
                    <a:pt x="0" y="0"/>
                  </a:lnTo>
                  <a:lnTo>
                    <a:pt x="2821940" y="2564130"/>
                  </a:lnTo>
                  <a:lnTo>
                    <a:pt x="0" y="5126990"/>
                  </a:lnTo>
                  <a:lnTo>
                    <a:pt x="3524367" y="5126990"/>
                  </a:lnTo>
                  <a:lnTo>
                    <a:pt x="6346308" y="2564130"/>
                  </a:lnTo>
                  <a:close/>
                </a:path>
              </a:pathLst>
            </a:custGeom>
            <a:solidFill>
              <a:srgbClr val="FF7477"/>
            </a:solidFill>
          </p:spPr>
        </p:sp>
      </p:grpSp>
      <p:grpSp>
        <p:nvGrpSpPr>
          <p:cNvPr id="11" name="Group 11"/>
          <p:cNvGrpSpPr/>
          <p:nvPr/>
        </p:nvGrpSpPr>
        <p:grpSpPr>
          <a:xfrm rot="-5400000">
            <a:off x="8263305" y="878745"/>
            <a:ext cx="1517551" cy="1223101"/>
            <a:chOff x="0" y="0"/>
            <a:chExt cx="6361360" cy="5126990"/>
          </a:xfrm>
        </p:grpSpPr>
        <p:sp>
          <p:nvSpPr>
            <p:cNvPr id="12" name="Freeform 12"/>
            <p:cNvSpPr/>
            <p:nvPr/>
          </p:nvSpPr>
          <p:spPr>
            <a:xfrm>
              <a:off x="0" y="0"/>
              <a:ext cx="6361360" cy="5126990"/>
            </a:xfrm>
            <a:custGeom>
              <a:avLst/>
              <a:gdLst/>
              <a:ahLst/>
              <a:cxnLst/>
              <a:rect l="l" t="t" r="r" b="b"/>
              <a:pathLst>
                <a:path w="6361360" h="5126990">
                  <a:moveTo>
                    <a:pt x="3539420" y="0"/>
                  </a:moveTo>
                  <a:lnTo>
                    <a:pt x="0" y="0"/>
                  </a:lnTo>
                  <a:lnTo>
                    <a:pt x="2821940" y="2564130"/>
                  </a:lnTo>
                  <a:lnTo>
                    <a:pt x="0" y="5126990"/>
                  </a:lnTo>
                  <a:lnTo>
                    <a:pt x="3539420" y="5126990"/>
                  </a:lnTo>
                  <a:lnTo>
                    <a:pt x="6361360" y="2564130"/>
                  </a:lnTo>
                  <a:close/>
                </a:path>
              </a:pathLst>
            </a:custGeom>
            <a:solidFill>
              <a:srgbClr val="4CB8B4"/>
            </a:solidFill>
          </p:spPr>
        </p:sp>
      </p:grpSp>
      <p:sp>
        <p:nvSpPr>
          <p:cNvPr id="13" name="Freeform 13"/>
          <p:cNvSpPr/>
          <p:nvPr/>
        </p:nvSpPr>
        <p:spPr>
          <a:xfrm>
            <a:off x="731520" y="4884131"/>
            <a:ext cx="3673819" cy="1589246"/>
          </a:xfrm>
          <a:custGeom>
            <a:avLst/>
            <a:gdLst/>
            <a:ahLst/>
            <a:cxnLst/>
            <a:rect l="l" t="t" r="r" b="b"/>
            <a:pathLst>
              <a:path w="3673819" h="1589246">
                <a:moveTo>
                  <a:pt x="0" y="0"/>
                </a:moveTo>
                <a:lnTo>
                  <a:pt x="3673819" y="0"/>
                </a:lnTo>
                <a:lnTo>
                  <a:pt x="3673819" y="1589246"/>
                </a:lnTo>
                <a:lnTo>
                  <a:pt x="0" y="1589246"/>
                </a:lnTo>
                <a:lnTo>
                  <a:pt x="0" y="0"/>
                </a:lnTo>
                <a:close/>
              </a:path>
            </a:pathLst>
          </a:custGeom>
          <a:blipFill>
            <a:blip r:embed="rId3"/>
            <a:stretch>
              <a:fillRect t="-699" b="-699"/>
            </a:stretch>
          </a:blipFill>
        </p:spPr>
      </p:sp>
      <p:sp>
        <p:nvSpPr>
          <p:cNvPr id="14" name="Freeform 14"/>
          <p:cNvSpPr/>
          <p:nvPr/>
        </p:nvSpPr>
        <p:spPr>
          <a:xfrm>
            <a:off x="177731" y="189520"/>
            <a:ext cx="5224098" cy="1084000"/>
          </a:xfrm>
          <a:custGeom>
            <a:avLst/>
            <a:gdLst/>
            <a:ahLst/>
            <a:cxnLst/>
            <a:rect l="l" t="t" r="r" b="b"/>
            <a:pathLst>
              <a:path w="5224098" h="1084000">
                <a:moveTo>
                  <a:pt x="0" y="0"/>
                </a:moveTo>
                <a:lnTo>
                  <a:pt x="5224097" y="0"/>
                </a:lnTo>
                <a:lnTo>
                  <a:pt x="5224097" y="1084000"/>
                </a:lnTo>
                <a:lnTo>
                  <a:pt x="0" y="1084000"/>
                </a:lnTo>
                <a:lnTo>
                  <a:pt x="0" y="0"/>
                </a:lnTo>
                <a:close/>
              </a:path>
            </a:pathLst>
          </a:custGeom>
          <a:blipFill>
            <a:blip r:embed="rId4"/>
            <a:stretch>
              <a:fillRect/>
            </a:stretch>
          </a:blipFill>
        </p:spPr>
      </p:sp>
      <p:sp>
        <p:nvSpPr>
          <p:cNvPr id="15" name="Freeform 15"/>
          <p:cNvSpPr/>
          <p:nvPr/>
        </p:nvSpPr>
        <p:spPr>
          <a:xfrm>
            <a:off x="6367082" y="4024424"/>
            <a:ext cx="2362390" cy="2559256"/>
          </a:xfrm>
          <a:custGeom>
            <a:avLst/>
            <a:gdLst/>
            <a:ahLst/>
            <a:cxnLst/>
            <a:rect l="l" t="t" r="r" b="b"/>
            <a:pathLst>
              <a:path w="2362390" h="2559256">
                <a:moveTo>
                  <a:pt x="0" y="0"/>
                </a:moveTo>
                <a:lnTo>
                  <a:pt x="2362390" y="0"/>
                </a:lnTo>
                <a:lnTo>
                  <a:pt x="2362390" y="2559256"/>
                </a:lnTo>
                <a:lnTo>
                  <a:pt x="0" y="2559256"/>
                </a:lnTo>
                <a:lnTo>
                  <a:pt x="0" y="0"/>
                </a:lnTo>
                <a:close/>
              </a:path>
            </a:pathLst>
          </a:custGeom>
          <a:blipFill>
            <a:blip r:embed="rId5"/>
            <a:stretch>
              <a:fillRect/>
            </a:stretch>
          </a:blipFill>
        </p:spPr>
      </p:sp>
      <p:sp>
        <p:nvSpPr>
          <p:cNvPr id="16" name="TextBox 16"/>
          <p:cNvSpPr txBox="1"/>
          <p:nvPr/>
        </p:nvSpPr>
        <p:spPr>
          <a:xfrm>
            <a:off x="474280" y="2615691"/>
            <a:ext cx="7936249" cy="1804994"/>
          </a:xfrm>
          <a:prstGeom prst="rect">
            <a:avLst/>
          </a:prstGeom>
        </p:spPr>
        <p:txBody>
          <a:bodyPr lIns="0" tIns="0" rIns="0" bIns="0" rtlCol="0" anchor="t">
            <a:spAutoFit/>
          </a:bodyPr>
          <a:lstStyle/>
          <a:p>
            <a:pPr algn="ctr">
              <a:lnSpc>
                <a:spcPts val="3485"/>
              </a:lnSpc>
            </a:pPr>
            <a:r>
              <a:rPr lang="en-US" sz="2811" spc="56" dirty="0">
                <a:solidFill>
                  <a:srgbClr val="B60000"/>
                </a:solidFill>
                <a:latin typeface="Montserrat Light Bold"/>
              </a:rPr>
              <a:t>Study title: </a:t>
            </a:r>
            <a:r>
              <a:rPr lang="en-US" sz="2811" spc="56" dirty="0">
                <a:solidFill>
                  <a:srgbClr val="2F4F39"/>
                </a:solidFill>
                <a:latin typeface="Montserrat Light Bold"/>
              </a:rPr>
              <a:t>A feasibility trial of the Partners At Care Transitions (PACT) intervention</a:t>
            </a:r>
          </a:p>
          <a:p>
            <a:pPr>
              <a:lnSpc>
                <a:spcPts val="3485"/>
              </a:lnSpc>
            </a:pPr>
            <a:endParaRPr lang="en-US" sz="2811" spc="56" dirty="0">
              <a:solidFill>
                <a:srgbClr val="2F4F39"/>
              </a:solidFill>
              <a:latin typeface="Montserrat Light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386631" y="774595"/>
            <a:ext cx="9146776" cy="5920884"/>
          </a:xfrm>
          <a:custGeom>
            <a:avLst/>
            <a:gdLst/>
            <a:ahLst/>
            <a:cxnLst/>
            <a:rect l="l" t="t" r="r" b="b"/>
            <a:pathLst>
              <a:path w="9146776" h="5920884">
                <a:moveTo>
                  <a:pt x="0" y="0"/>
                </a:moveTo>
                <a:lnTo>
                  <a:pt x="9146776" y="0"/>
                </a:lnTo>
                <a:lnTo>
                  <a:pt x="9146776" y="5920885"/>
                </a:lnTo>
                <a:lnTo>
                  <a:pt x="0" y="5920885"/>
                </a:lnTo>
                <a:lnTo>
                  <a:pt x="0" y="0"/>
                </a:lnTo>
                <a:close/>
              </a:path>
            </a:pathLst>
          </a:custGeom>
          <a:blipFill>
            <a:blip r:embed="rId3"/>
            <a:stretch>
              <a:fillRect t="-1510" b="-1510"/>
            </a:stretch>
          </a:blipFill>
        </p:spPr>
      </p:sp>
      <p:sp>
        <p:nvSpPr>
          <p:cNvPr id="3" name="TextBox 3"/>
          <p:cNvSpPr txBox="1"/>
          <p:nvPr/>
        </p:nvSpPr>
        <p:spPr>
          <a:xfrm>
            <a:off x="1773122" y="4030655"/>
            <a:ext cx="2220017" cy="595034"/>
          </a:xfrm>
          <a:prstGeom prst="rect">
            <a:avLst/>
          </a:prstGeom>
        </p:spPr>
        <p:txBody>
          <a:bodyPr lIns="0" tIns="0" rIns="0" bIns="0" rtlCol="0" anchor="t">
            <a:spAutoFit/>
          </a:bodyPr>
          <a:lstStyle/>
          <a:p>
            <a:pPr algn="ctr">
              <a:lnSpc>
                <a:spcPts val="2377"/>
              </a:lnSpc>
            </a:pPr>
            <a:r>
              <a:rPr lang="en-US" sz="1698">
                <a:solidFill>
                  <a:srgbClr val="000000"/>
                </a:solidFill>
                <a:latin typeface="Archivo Black"/>
              </a:rPr>
              <a:t>Understanding excellence</a:t>
            </a:r>
          </a:p>
        </p:txBody>
      </p:sp>
      <p:sp>
        <p:nvSpPr>
          <p:cNvPr id="4" name="TextBox 4"/>
          <p:cNvSpPr txBox="1"/>
          <p:nvPr/>
        </p:nvSpPr>
        <p:spPr>
          <a:xfrm>
            <a:off x="499304" y="2795410"/>
            <a:ext cx="1941888" cy="939628"/>
          </a:xfrm>
          <a:prstGeom prst="rect">
            <a:avLst/>
          </a:prstGeom>
        </p:spPr>
        <p:txBody>
          <a:bodyPr lIns="0" tIns="0" rIns="0" bIns="0" rtlCol="0" anchor="t">
            <a:spAutoFit/>
          </a:bodyPr>
          <a:lstStyle/>
          <a:p>
            <a:pPr algn="ctr">
              <a:lnSpc>
                <a:spcPts val="3881"/>
              </a:lnSpc>
              <a:spcBef>
                <a:spcPct val="0"/>
              </a:spcBef>
            </a:pPr>
            <a:r>
              <a:rPr lang="en-US" sz="2587" spc="51">
                <a:solidFill>
                  <a:srgbClr val="000000"/>
                </a:solidFill>
                <a:latin typeface="Montserrat Classic"/>
              </a:rPr>
              <a:t> Patient experience</a:t>
            </a:r>
          </a:p>
        </p:txBody>
      </p:sp>
      <p:sp>
        <p:nvSpPr>
          <p:cNvPr id="5" name="TextBox 5"/>
          <p:cNvSpPr txBox="1"/>
          <p:nvPr/>
        </p:nvSpPr>
        <p:spPr>
          <a:xfrm>
            <a:off x="7135296" y="1269077"/>
            <a:ext cx="2554026" cy="751872"/>
          </a:xfrm>
          <a:prstGeom prst="rect">
            <a:avLst/>
          </a:prstGeom>
        </p:spPr>
        <p:txBody>
          <a:bodyPr lIns="0" tIns="0" rIns="0" bIns="0" rtlCol="0" anchor="t">
            <a:spAutoFit/>
          </a:bodyPr>
          <a:lstStyle/>
          <a:p>
            <a:pPr algn="ctr">
              <a:lnSpc>
                <a:spcPts val="3023"/>
              </a:lnSpc>
              <a:spcBef>
                <a:spcPct val="0"/>
              </a:spcBef>
            </a:pPr>
            <a:r>
              <a:rPr lang="en-US" sz="2015" spc="40">
                <a:solidFill>
                  <a:srgbClr val="034385"/>
                </a:solidFill>
                <a:latin typeface="Montserrat Classic Bold"/>
              </a:rPr>
              <a:t>Trial feasibility study (10 wards) </a:t>
            </a:r>
          </a:p>
        </p:txBody>
      </p:sp>
      <p:sp>
        <p:nvSpPr>
          <p:cNvPr id="6" name="TextBox 6"/>
          <p:cNvSpPr txBox="1"/>
          <p:nvPr/>
        </p:nvSpPr>
        <p:spPr>
          <a:xfrm>
            <a:off x="3993139" y="4769991"/>
            <a:ext cx="3745411" cy="792556"/>
          </a:xfrm>
          <a:prstGeom prst="rect">
            <a:avLst/>
          </a:prstGeom>
        </p:spPr>
        <p:txBody>
          <a:bodyPr lIns="0" tIns="0" rIns="0" bIns="0" rtlCol="0" anchor="t">
            <a:spAutoFit/>
          </a:bodyPr>
          <a:lstStyle/>
          <a:p>
            <a:pPr algn="ctr">
              <a:lnSpc>
                <a:spcPts val="3297"/>
              </a:lnSpc>
              <a:spcBef>
                <a:spcPct val="0"/>
              </a:spcBef>
            </a:pPr>
            <a:r>
              <a:rPr lang="en-US" sz="2198" spc="43">
                <a:solidFill>
                  <a:srgbClr val="666666"/>
                </a:solidFill>
                <a:latin typeface="Montserrat Classic Bold"/>
              </a:rPr>
              <a:t>WP6: cRCT &amp; Process Evaluation : 40 wards</a:t>
            </a:r>
          </a:p>
        </p:txBody>
      </p:sp>
      <p:sp>
        <p:nvSpPr>
          <p:cNvPr id="7" name="TextBox 7"/>
          <p:cNvSpPr txBox="1"/>
          <p:nvPr/>
        </p:nvSpPr>
        <p:spPr>
          <a:xfrm>
            <a:off x="7605032" y="636270"/>
            <a:ext cx="2465560" cy="597791"/>
          </a:xfrm>
          <a:prstGeom prst="rect">
            <a:avLst/>
          </a:prstGeom>
        </p:spPr>
        <p:txBody>
          <a:bodyPr lIns="0" tIns="0" rIns="0" bIns="0" rtlCol="0" anchor="t">
            <a:spAutoFit/>
          </a:bodyPr>
          <a:lstStyle/>
          <a:p>
            <a:pPr algn="ctr">
              <a:lnSpc>
                <a:spcPts val="4964"/>
              </a:lnSpc>
              <a:spcBef>
                <a:spcPct val="0"/>
              </a:spcBef>
            </a:pPr>
            <a:r>
              <a:rPr lang="en-US" sz="3309" spc="66">
                <a:solidFill>
                  <a:srgbClr val="034385"/>
                </a:solidFill>
                <a:latin typeface="Montserrat Classic Bold"/>
              </a:rPr>
              <a:t>2019</a:t>
            </a:r>
          </a:p>
        </p:txBody>
      </p:sp>
      <p:sp>
        <p:nvSpPr>
          <p:cNvPr id="8" name="TextBox 8"/>
          <p:cNvSpPr txBox="1"/>
          <p:nvPr/>
        </p:nvSpPr>
        <p:spPr>
          <a:xfrm>
            <a:off x="386631" y="737961"/>
            <a:ext cx="1672544" cy="597791"/>
          </a:xfrm>
          <a:prstGeom prst="rect">
            <a:avLst/>
          </a:prstGeom>
        </p:spPr>
        <p:txBody>
          <a:bodyPr lIns="0" tIns="0" rIns="0" bIns="0" rtlCol="0" anchor="t">
            <a:spAutoFit/>
          </a:bodyPr>
          <a:lstStyle/>
          <a:p>
            <a:pPr algn="ctr">
              <a:lnSpc>
                <a:spcPts val="4964"/>
              </a:lnSpc>
              <a:spcBef>
                <a:spcPct val="0"/>
              </a:spcBef>
            </a:pPr>
            <a:r>
              <a:rPr lang="en-US" sz="3309" spc="66">
                <a:solidFill>
                  <a:srgbClr val="034385"/>
                </a:solidFill>
                <a:latin typeface="Montserrat Classic Bold"/>
              </a:rPr>
              <a:t>2017</a:t>
            </a:r>
          </a:p>
        </p:txBody>
      </p:sp>
      <p:sp>
        <p:nvSpPr>
          <p:cNvPr id="9" name="TextBox 9"/>
          <p:cNvSpPr txBox="1"/>
          <p:nvPr/>
        </p:nvSpPr>
        <p:spPr>
          <a:xfrm>
            <a:off x="4358899" y="2477887"/>
            <a:ext cx="1933760" cy="820674"/>
          </a:xfrm>
          <a:prstGeom prst="rect">
            <a:avLst/>
          </a:prstGeom>
        </p:spPr>
        <p:txBody>
          <a:bodyPr lIns="0" tIns="0" rIns="0" bIns="0" rtlCol="0" anchor="t">
            <a:spAutoFit/>
          </a:bodyPr>
          <a:lstStyle/>
          <a:p>
            <a:pPr algn="ctr">
              <a:lnSpc>
                <a:spcPts val="3314"/>
              </a:lnSpc>
              <a:spcBef>
                <a:spcPct val="0"/>
              </a:spcBef>
            </a:pPr>
            <a:r>
              <a:rPr lang="en-US" sz="2209" spc="44">
                <a:solidFill>
                  <a:srgbClr val="666666"/>
                </a:solidFill>
                <a:latin typeface="Montserrat Classic Bold"/>
              </a:rPr>
              <a:t>intervention codesign</a:t>
            </a:r>
          </a:p>
        </p:txBody>
      </p:sp>
      <p:sp>
        <p:nvSpPr>
          <p:cNvPr id="10" name="TextBox 10"/>
          <p:cNvSpPr txBox="1"/>
          <p:nvPr/>
        </p:nvSpPr>
        <p:spPr>
          <a:xfrm>
            <a:off x="7135296" y="3575296"/>
            <a:ext cx="2219090" cy="939292"/>
          </a:xfrm>
          <a:prstGeom prst="rect">
            <a:avLst/>
          </a:prstGeom>
        </p:spPr>
        <p:txBody>
          <a:bodyPr lIns="0" tIns="0" rIns="0" bIns="0" rtlCol="0" anchor="t">
            <a:spAutoFit/>
          </a:bodyPr>
          <a:lstStyle/>
          <a:p>
            <a:pPr algn="ctr">
              <a:lnSpc>
                <a:spcPts val="3894"/>
              </a:lnSpc>
              <a:spcBef>
                <a:spcPct val="0"/>
              </a:spcBef>
            </a:pPr>
            <a:r>
              <a:rPr lang="en-US" sz="2596" spc="51">
                <a:solidFill>
                  <a:srgbClr val="191515"/>
                </a:solidFill>
                <a:latin typeface="Montserrat Classic Bold"/>
              </a:rPr>
              <a:t>formative evaluation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6D6D6"/>
        </a:solidFill>
        <a:effectLst/>
      </p:bgPr>
    </p:bg>
    <p:spTree>
      <p:nvGrpSpPr>
        <p:cNvPr id="1" name=""/>
        <p:cNvGrpSpPr/>
        <p:nvPr/>
      </p:nvGrpSpPr>
      <p:grpSpPr>
        <a:xfrm>
          <a:off x="0" y="0"/>
          <a:ext cx="0" cy="0"/>
          <a:chOff x="0" y="0"/>
          <a:chExt cx="0" cy="0"/>
        </a:xfrm>
      </p:grpSpPr>
      <p:sp>
        <p:nvSpPr>
          <p:cNvPr id="2" name="Freeform 2"/>
          <p:cNvSpPr/>
          <p:nvPr/>
        </p:nvSpPr>
        <p:spPr>
          <a:xfrm>
            <a:off x="1631404" y="1349905"/>
            <a:ext cx="6513918" cy="2768041"/>
          </a:xfrm>
          <a:custGeom>
            <a:avLst/>
            <a:gdLst/>
            <a:ahLst/>
            <a:cxnLst/>
            <a:rect l="l" t="t" r="r" b="b"/>
            <a:pathLst>
              <a:path w="6513918" h="2768041">
                <a:moveTo>
                  <a:pt x="0" y="0"/>
                </a:moveTo>
                <a:lnTo>
                  <a:pt x="6513918" y="0"/>
                </a:lnTo>
                <a:lnTo>
                  <a:pt x="6513918" y="2768041"/>
                </a:lnTo>
                <a:lnTo>
                  <a:pt x="0" y="2768041"/>
                </a:lnTo>
                <a:lnTo>
                  <a:pt x="0" y="0"/>
                </a:lnTo>
                <a:close/>
              </a:path>
            </a:pathLst>
          </a:custGeom>
          <a:blipFill>
            <a:blip r:embed="rId3"/>
            <a:stretch>
              <a:fillRect t="-3424" b="-3424"/>
            </a:stretch>
          </a:blipFill>
        </p:spPr>
      </p:sp>
      <p:sp>
        <p:nvSpPr>
          <p:cNvPr id="3" name="TextBox 3"/>
          <p:cNvSpPr txBox="1"/>
          <p:nvPr/>
        </p:nvSpPr>
        <p:spPr>
          <a:xfrm>
            <a:off x="-1726032" y="343838"/>
            <a:ext cx="8877046" cy="705263"/>
          </a:xfrm>
          <a:prstGeom prst="rect">
            <a:avLst/>
          </a:prstGeom>
        </p:spPr>
        <p:txBody>
          <a:bodyPr lIns="0" tIns="0" rIns="0" bIns="0" rtlCol="0" anchor="t">
            <a:spAutoFit/>
          </a:bodyPr>
          <a:lstStyle/>
          <a:p>
            <a:pPr algn="ctr">
              <a:lnSpc>
                <a:spcPts val="5390"/>
              </a:lnSpc>
            </a:pPr>
            <a:r>
              <a:rPr lang="en-US" sz="5557" spc="111">
                <a:solidFill>
                  <a:srgbClr val="5D92A6"/>
                </a:solidFill>
                <a:latin typeface="Anton"/>
              </a:rPr>
              <a:t>4 Core activities...</a:t>
            </a:r>
          </a:p>
        </p:txBody>
      </p:sp>
      <p:sp>
        <p:nvSpPr>
          <p:cNvPr id="4" name="TextBox 4"/>
          <p:cNvSpPr txBox="1"/>
          <p:nvPr/>
        </p:nvSpPr>
        <p:spPr>
          <a:xfrm>
            <a:off x="1631404" y="4482224"/>
            <a:ext cx="2162175" cy="252133"/>
          </a:xfrm>
          <a:prstGeom prst="rect">
            <a:avLst/>
          </a:prstGeom>
        </p:spPr>
        <p:txBody>
          <a:bodyPr lIns="0" tIns="0" rIns="0" bIns="0" rtlCol="0" anchor="t">
            <a:spAutoFit/>
          </a:bodyPr>
          <a:lstStyle/>
          <a:p>
            <a:pPr algn="ctr">
              <a:lnSpc>
                <a:spcPts val="2073"/>
              </a:lnSpc>
            </a:pPr>
            <a:endParaRPr/>
          </a:p>
        </p:txBody>
      </p:sp>
      <p:sp>
        <p:nvSpPr>
          <p:cNvPr id="5" name="TextBox 5"/>
          <p:cNvSpPr txBox="1"/>
          <p:nvPr/>
        </p:nvSpPr>
        <p:spPr>
          <a:xfrm>
            <a:off x="631698" y="5684095"/>
            <a:ext cx="2605169" cy="416264"/>
          </a:xfrm>
          <a:prstGeom prst="rect">
            <a:avLst/>
          </a:prstGeom>
        </p:spPr>
        <p:txBody>
          <a:bodyPr lIns="0" tIns="0" rIns="0" bIns="0" rtlCol="0" anchor="t">
            <a:spAutoFit/>
          </a:bodyPr>
          <a:lstStyle/>
          <a:p>
            <a:pPr algn="ctr">
              <a:lnSpc>
                <a:spcPts val="3486"/>
              </a:lnSpc>
              <a:spcBef>
                <a:spcPct val="0"/>
              </a:spcBef>
            </a:pPr>
            <a:endParaRPr/>
          </a:p>
        </p:txBody>
      </p:sp>
      <p:sp>
        <p:nvSpPr>
          <p:cNvPr id="6" name="TextBox 6"/>
          <p:cNvSpPr txBox="1"/>
          <p:nvPr/>
        </p:nvSpPr>
        <p:spPr>
          <a:xfrm>
            <a:off x="0" y="4453649"/>
            <a:ext cx="2162175" cy="1313182"/>
          </a:xfrm>
          <a:prstGeom prst="rect">
            <a:avLst/>
          </a:prstGeom>
        </p:spPr>
        <p:txBody>
          <a:bodyPr lIns="0" tIns="0" rIns="0" bIns="0" rtlCol="0" anchor="t">
            <a:spAutoFit/>
          </a:bodyPr>
          <a:lstStyle/>
          <a:p>
            <a:pPr marL="0" lvl="0" indent="0" algn="ctr">
              <a:lnSpc>
                <a:spcPts val="5319"/>
              </a:lnSpc>
              <a:spcBef>
                <a:spcPct val="0"/>
              </a:spcBef>
            </a:pPr>
            <a:r>
              <a:rPr lang="en-US" sz="3799">
                <a:solidFill>
                  <a:srgbClr val="00BF63"/>
                </a:solidFill>
                <a:latin typeface="DM Sans Bold"/>
              </a:rPr>
              <a:t>Manage health</a:t>
            </a:r>
          </a:p>
        </p:txBody>
      </p:sp>
      <p:sp>
        <p:nvSpPr>
          <p:cNvPr id="7" name="TextBox 7"/>
          <p:cNvSpPr txBox="1"/>
          <p:nvPr/>
        </p:nvSpPr>
        <p:spPr>
          <a:xfrm>
            <a:off x="2162175" y="5849364"/>
            <a:ext cx="2687380" cy="1295465"/>
          </a:xfrm>
          <a:prstGeom prst="rect">
            <a:avLst/>
          </a:prstGeom>
        </p:spPr>
        <p:txBody>
          <a:bodyPr lIns="0" tIns="0" rIns="0" bIns="0" rtlCol="0" anchor="t">
            <a:spAutoFit/>
          </a:bodyPr>
          <a:lstStyle/>
          <a:p>
            <a:pPr marL="0" lvl="0" indent="0" algn="ctr">
              <a:lnSpc>
                <a:spcPts val="5246"/>
              </a:lnSpc>
              <a:spcBef>
                <a:spcPct val="0"/>
              </a:spcBef>
            </a:pPr>
            <a:r>
              <a:rPr lang="en-US" sz="3747">
                <a:solidFill>
                  <a:srgbClr val="EA4335"/>
                </a:solidFill>
                <a:latin typeface="Kollektif Bold"/>
              </a:rPr>
              <a:t>Manage medications</a:t>
            </a:r>
          </a:p>
        </p:txBody>
      </p:sp>
      <p:sp>
        <p:nvSpPr>
          <p:cNvPr id="8" name="TextBox 8"/>
          <p:cNvSpPr txBox="1"/>
          <p:nvPr/>
        </p:nvSpPr>
        <p:spPr>
          <a:xfrm>
            <a:off x="4622823" y="4346546"/>
            <a:ext cx="2903947" cy="1001374"/>
          </a:xfrm>
          <a:prstGeom prst="rect">
            <a:avLst/>
          </a:prstGeom>
        </p:spPr>
        <p:txBody>
          <a:bodyPr lIns="0" tIns="0" rIns="0" bIns="0" rtlCol="0" anchor="t">
            <a:spAutoFit/>
          </a:bodyPr>
          <a:lstStyle/>
          <a:p>
            <a:pPr algn="ctr">
              <a:lnSpc>
                <a:spcPts val="4075"/>
              </a:lnSpc>
              <a:spcBef>
                <a:spcPct val="0"/>
              </a:spcBef>
            </a:pPr>
            <a:r>
              <a:rPr lang="en-US" sz="2717" spc="54">
                <a:solidFill>
                  <a:srgbClr val="5D92A6"/>
                </a:solidFill>
                <a:latin typeface="Montserrat Classic Bold"/>
              </a:rPr>
              <a:t>Manage daily activities</a:t>
            </a:r>
          </a:p>
        </p:txBody>
      </p:sp>
      <p:sp>
        <p:nvSpPr>
          <p:cNvPr id="9" name="TextBox 9"/>
          <p:cNvSpPr txBox="1"/>
          <p:nvPr/>
        </p:nvSpPr>
        <p:spPr>
          <a:xfrm>
            <a:off x="7526771" y="5526829"/>
            <a:ext cx="1982233" cy="1366539"/>
          </a:xfrm>
          <a:prstGeom prst="rect">
            <a:avLst/>
          </a:prstGeom>
        </p:spPr>
        <p:txBody>
          <a:bodyPr lIns="0" tIns="0" rIns="0" bIns="0" rtlCol="0" anchor="t">
            <a:spAutoFit/>
          </a:bodyPr>
          <a:lstStyle/>
          <a:p>
            <a:pPr algn="ctr">
              <a:lnSpc>
                <a:spcPts val="5449"/>
              </a:lnSpc>
              <a:spcBef>
                <a:spcPct val="0"/>
              </a:spcBef>
            </a:pPr>
            <a:r>
              <a:rPr lang="en-US" sz="3632" spc="72">
                <a:solidFill>
                  <a:srgbClr val="FBB03B"/>
                </a:solidFill>
                <a:latin typeface="Arimo Bold"/>
              </a:rPr>
              <a:t>Escalate care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3B8B8"/>
        </a:solidFill>
        <a:effectLst/>
      </p:bgPr>
    </p:bg>
    <p:spTree>
      <p:nvGrpSpPr>
        <p:cNvPr id="1" name=""/>
        <p:cNvGrpSpPr/>
        <p:nvPr/>
      </p:nvGrpSpPr>
      <p:grpSpPr>
        <a:xfrm>
          <a:off x="0" y="0"/>
          <a:ext cx="0" cy="0"/>
          <a:chOff x="0" y="0"/>
          <a:chExt cx="0" cy="0"/>
        </a:xfrm>
      </p:grpSpPr>
      <p:grpSp>
        <p:nvGrpSpPr>
          <p:cNvPr id="2" name="Group 2"/>
          <p:cNvGrpSpPr/>
          <p:nvPr/>
        </p:nvGrpSpPr>
        <p:grpSpPr>
          <a:xfrm>
            <a:off x="7660101" y="-339848"/>
            <a:ext cx="2237946" cy="2001653"/>
            <a:chOff x="0" y="0"/>
            <a:chExt cx="5732310" cy="5126990"/>
          </a:xfrm>
        </p:grpSpPr>
        <p:sp>
          <p:nvSpPr>
            <p:cNvPr id="3" name="Freeform 3"/>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F2F2F2"/>
            </a:solidFill>
          </p:spPr>
        </p:sp>
      </p:grpSp>
      <p:grpSp>
        <p:nvGrpSpPr>
          <p:cNvPr id="4" name="Group 4"/>
          <p:cNvGrpSpPr/>
          <p:nvPr/>
        </p:nvGrpSpPr>
        <p:grpSpPr>
          <a:xfrm>
            <a:off x="0" y="1469477"/>
            <a:ext cx="875675" cy="787223"/>
            <a:chOff x="0" y="0"/>
            <a:chExt cx="5732310" cy="5126990"/>
          </a:xfrm>
        </p:grpSpPr>
        <p:sp>
          <p:nvSpPr>
            <p:cNvPr id="5" name="Freeform 5"/>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FF7477"/>
            </a:solidFill>
          </p:spPr>
        </p:sp>
      </p:grpSp>
      <p:grpSp>
        <p:nvGrpSpPr>
          <p:cNvPr id="6" name="Group 6"/>
          <p:cNvGrpSpPr/>
          <p:nvPr/>
        </p:nvGrpSpPr>
        <p:grpSpPr>
          <a:xfrm>
            <a:off x="8893965" y="1060141"/>
            <a:ext cx="594883" cy="534533"/>
            <a:chOff x="0" y="0"/>
            <a:chExt cx="5732310" cy="5126990"/>
          </a:xfrm>
        </p:grpSpPr>
        <p:sp>
          <p:nvSpPr>
            <p:cNvPr id="7" name="Freeform 7"/>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4CB8B4"/>
            </a:solidFill>
          </p:spPr>
        </p:sp>
      </p:grpSp>
      <p:sp>
        <p:nvSpPr>
          <p:cNvPr id="8" name="Freeform 8"/>
          <p:cNvSpPr/>
          <p:nvPr/>
        </p:nvSpPr>
        <p:spPr>
          <a:xfrm>
            <a:off x="5049731" y="1789289"/>
            <a:ext cx="3440616" cy="2584699"/>
          </a:xfrm>
          <a:custGeom>
            <a:avLst/>
            <a:gdLst/>
            <a:ahLst/>
            <a:cxnLst/>
            <a:rect l="l" t="t" r="r" b="b"/>
            <a:pathLst>
              <a:path w="3440616" h="2584699">
                <a:moveTo>
                  <a:pt x="0" y="0"/>
                </a:moveTo>
                <a:lnTo>
                  <a:pt x="3440616" y="0"/>
                </a:lnTo>
                <a:lnTo>
                  <a:pt x="3440616" y="2584699"/>
                </a:lnTo>
                <a:lnTo>
                  <a:pt x="0" y="2584699"/>
                </a:lnTo>
                <a:lnTo>
                  <a:pt x="0" y="0"/>
                </a:lnTo>
                <a:close/>
              </a:path>
            </a:pathLst>
          </a:custGeom>
          <a:blipFill>
            <a:blip r:embed="rId3"/>
            <a:stretch>
              <a:fillRect/>
            </a:stretch>
          </a:blipFill>
        </p:spPr>
      </p:sp>
      <p:sp>
        <p:nvSpPr>
          <p:cNvPr id="9" name="Freeform 9"/>
          <p:cNvSpPr/>
          <p:nvPr/>
        </p:nvSpPr>
        <p:spPr>
          <a:xfrm>
            <a:off x="6081227" y="4536882"/>
            <a:ext cx="2409120" cy="2542607"/>
          </a:xfrm>
          <a:custGeom>
            <a:avLst/>
            <a:gdLst/>
            <a:ahLst/>
            <a:cxnLst/>
            <a:rect l="l" t="t" r="r" b="b"/>
            <a:pathLst>
              <a:path w="2409120" h="2542607">
                <a:moveTo>
                  <a:pt x="0" y="0"/>
                </a:moveTo>
                <a:lnTo>
                  <a:pt x="2409120" y="0"/>
                </a:lnTo>
                <a:lnTo>
                  <a:pt x="2409120" y="2542607"/>
                </a:lnTo>
                <a:lnTo>
                  <a:pt x="0" y="25426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548479" y="1863089"/>
            <a:ext cx="3951903" cy="5348499"/>
          </a:xfrm>
          <a:custGeom>
            <a:avLst/>
            <a:gdLst/>
            <a:ahLst/>
            <a:cxnLst/>
            <a:rect l="l" t="t" r="r" b="b"/>
            <a:pathLst>
              <a:path w="3951903" h="5348499">
                <a:moveTo>
                  <a:pt x="0" y="0"/>
                </a:moveTo>
                <a:lnTo>
                  <a:pt x="3951903" y="0"/>
                </a:lnTo>
                <a:lnTo>
                  <a:pt x="3951903" y="5348498"/>
                </a:lnTo>
                <a:lnTo>
                  <a:pt x="0" y="5348498"/>
                </a:lnTo>
                <a:lnTo>
                  <a:pt x="0" y="0"/>
                </a:lnTo>
                <a:close/>
              </a:path>
            </a:pathLst>
          </a:custGeom>
          <a:blipFill>
            <a:blip r:embed="rId6"/>
            <a:stretch>
              <a:fillRect l="-3408" r="-3408"/>
            </a:stretch>
          </a:blipFill>
        </p:spPr>
      </p:sp>
      <p:sp>
        <p:nvSpPr>
          <p:cNvPr id="11" name="TextBox 11"/>
          <p:cNvSpPr txBox="1"/>
          <p:nvPr/>
        </p:nvSpPr>
        <p:spPr>
          <a:xfrm>
            <a:off x="-1903454" y="-222316"/>
            <a:ext cx="6612234" cy="953836"/>
          </a:xfrm>
          <a:prstGeom prst="rect">
            <a:avLst/>
          </a:prstGeom>
        </p:spPr>
        <p:txBody>
          <a:bodyPr lIns="0" tIns="0" rIns="0" bIns="0" rtlCol="0" anchor="t">
            <a:spAutoFit/>
          </a:bodyPr>
          <a:lstStyle/>
          <a:p>
            <a:pPr algn="r">
              <a:lnSpc>
                <a:spcPts val="7822"/>
              </a:lnSpc>
            </a:pPr>
            <a:r>
              <a:rPr lang="en-US" sz="5214" spc="104">
                <a:solidFill>
                  <a:srgbClr val="2F4F39"/>
                </a:solidFill>
                <a:latin typeface="Arapey Bold"/>
              </a:rPr>
              <a:t>The intervention</a:t>
            </a:r>
          </a:p>
        </p:txBody>
      </p:sp>
      <p:sp>
        <p:nvSpPr>
          <p:cNvPr id="12" name="TextBox 12"/>
          <p:cNvSpPr txBox="1"/>
          <p:nvPr/>
        </p:nvSpPr>
        <p:spPr>
          <a:xfrm>
            <a:off x="642595" y="1120933"/>
            <a:ext cx="3763671" cy="592314"/>
          </a:xfrm>
          <a:prstGeom prst="rect">
            <a:avLst/>
          </a:prstGeom>
        </p:spPr>
        <p:txBody>
          <a:bodyPr lIns="0" tIns="0" rIns="0" bIns="0" rtlCol="0" anchor="t">
            <a:spAutoFit/>
          </a:bodyPr>
          <a:lstStyle/>
          <a:p>
            <a:pPr algn="ctr">
              <a:lnSpc>
                <a:spcPts val="4805"/>
              </a:lnSpc>
              <a:spcBef>
                <a:spcPct val="0"/>
              </a:spcBef>
            </a:pPr>
            <a:r>
              <a:rPr lang="en-US" sz="3203" spc="64">
                <a:solidFill>
                  <a:srgbClr val="034385"/>
                </a:solidFill>
                <a:latin typeface="Arapey Bold"/>
              </a:rPr>
              <a:t>'Your Care Summary'</a:t>
            </a:r>
          </a:p>
        </p:txBody>
      </p:sp>
      <p:sp>
        <p:nvSpPr>
          <p:cNvPr id="13" name="TextBox 13"/>
          <p:cNvSpPr txBox="1"/>
          <p:nvPr/>
        </p:nvSpPr>
        <p:spPr>
          <a:xfrm>
            <a:off x="4708780" y="993923"/>
            <a:ext cx="3781567" cy="817758"/>
          </a:xfrm>
          <a:prstGeom prst="rect">
            <a:avLst/>
          </a:prstGeom>
        </p:spPr>
        <p:txBody>
          <a:bodyPr lIns="0" tIns="0" rIns="0" bIns="0" rtlCol="0" anchor="t">
            <a:spAutoFit/>
          </a:bodyPr>
          <a:lstStyle/>
          <a:p>
            <a:pPr algn="ctr">
              <a:lnSpc>
                <a:spcPts val="6789"/>
              </a:lnSpc>
              <a:spcBef>
                <a:spcPct val="0"/>
              </a:spcBef>
            </a:pPr>
            <a:r>
              <a:rPr lang="en-US" sz="4526" spc="90">
                <a:solidFill>
                  <a:srgbClr val="2F4F39"/>
                </a:solidFill>
                <a:latin typeface="Arapey Bold"/>
              </a:rPr>
              <a:t>Booklet</a:t>
            </a:r>
          </a:p>
        </p:txBody>
      </p:sp>
      <p:sp>
        <p:nvSpPr>
          <p:cNvPr id="14" name="TextBox 14"/>
          <p:cNvSpPr txBox="1"/>
          <p:nvPr/>
        </p:nvSpPr>
        <p:spPr>
          <a:xfrm>
            <a:off x="7654802" y="6001129"/>
            <a:ext cx="1671090" cy="1348361"/>
          </a:xfrm>
          <a:prstGeom prst="rect">
            <a:avLst/>
          </a:prstGeom>
        </p:spPr>
        <p:txBody>
          <a:bodyPr lIns="0" tIns="0" rIns="0" bIns="0" rtlCol="0" anchor="t">
            <a:spAutoFit/>
          </a:bodyPr>
          <a:lstStyle/>
          <a:p>
            <a:pPr algn="ctr">
              <a:lnSpc>
                <a:spcPts val="5414"/>
              </a:lnSpc>
              <a:spcBef>
                <a:spcPct val="0"/>
              </a:spcBef>
            </a:pPr>
            <a:r>
              <a:rPr lang="en-US" sz="3609" spc="72">
                <a:solidFill>
                  <a:srgbClr val="034385"/>
                </a:solidFill>
                <a:latin typeface="Arapey Bold"/>
              </a:rPr>
              <a:t>Patient film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8E4D8"/>
        </a:solidFill>
        <a:effectLst/>
      </p:bgPr>
    </p:bg>
    <p:spTree>
      <p:nvGrpSpPr>
        <p:cNvPr id="1" name=""/>
        <p:cNvGrpSpPr/>
        <p:nvPr/>
      </p:nvGrpSpPr>
      <p:grpSpPr>
        <a:xfrm>
          <a:off x="0" y="0"/>
          <a:ext cx="0" cy="0"/>
          <a:chOff x="0" y="0"/>
          <a:chExt cx="0" cy="0"/>
        </a:xfrm>
      </p:grpSpPr>
      <p:sp>
        <p:nvSpPr>
          <p:cNvPr id="2" name="Freeform 2"/>
          <p:cNvSpPr/>
          <p:nvPr/>
        </p:nvSpPr>
        <p:spPr>
          <a:xfrm>
            <a:off x="399624" y="432435"/>
            <a:ext cx="6063050" cy="4469323"/>
          </a:xfrm>
          <a:custGeom>
            <a:avLst/>
            <a:gdLst/>
            <a:ahLst/>
            <a:cxnLst/>
            <a:rect l="l" t="t" r="r" b="b"/>
            <a:pathLst>
              <a:path w="6063050" h="4469323">
                <a:moveTo>
                  <a:pt x="0" y="0"/>
                </a:moveTo>
                <a:lnTo>
                  <a:pt x="6063050" y="0"/>
                </a:lnTo>
                <a:lnTo>
                  <a:pt x="6063050" y="4469323"/>
                </a:lnTo>
                <a:lnTo>
                  <a:pt x="0" y="4469323"/>
                </a:lnTo>
                <a:lnTo>
                  <a:pt x="0" y="0"/>
                </a:lnTo>
                <a:close/>
              </a:path>
            </a:pathLst>
          </a:custGeom>
          <a:blipFill>
            <a:blip r:embed="rId3"/>
            <a:stretch>
              <a:fillRect l="-4790" r="-6897"/>
            </a:stretch>
          </a:blipFill>
        </p:spPr>
      </p:sp>
      <p:sp>
        <p:nvSpPr>
          <p:cNvPr id="3" name="Freeform 3"/>
          <p:cNvSpPr/>
          <p:nvPr/>
        </p:nvSpPr>
        <p:spPr>
          <a:xfrm>
            <a:off x="7833504" y="1613786"/>
            <a:ext cx="524256" cy="524256"/>
          </a:xfrm>
          <a:custGeom>
            <a:avLst/>
            <a:gdLst/>
            <a:ahLst/>
            <a:cxnLst/>
            <a:rect l="l" t="t" r="r" b="b"/>
            <a:pathLst>
              <a:path w="524256" h="524256">
                <a:moveTo>
                  <a:pt x="0" y="0"/>
                </a:moveTo>
                <a:lnTo>
                  <a:pt x="524256" y="0"/>
                </a:lnTo>
                <a:lnTo>
                  <a:pt x="524256" y="524256"/>
                </a:lnTo>
                <a:lnTo>
                  <a:pt x="0" y="5242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8035488" y="4084250"/>
            <a:ext cx="524256" cy="524256"/>
          </a:xfrm>
          <a:custGeom>
            <a:avLst/>
            <a:gdLst/>
            <a:ahLst/>
            <a:cxnLst/>
            <a:rect l="l" t="t" r="r" b="b"/>
            <a:pathLst>
              <a:path w="524256" h="524256">
                <a:moveTo>
                  <a:pt x="0" y="0"/>
                </a:moveTo>
                <a:lnTo>
                  <a:pt x="524256" y="0"/>
                </a:lnTo>
                <a:lnTo>
                  <a:pt x="524256" y="524256"/>
                </a:lnTo>
                <a:lnTo>
                  <a:pt x="0" y="5242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6565392" y="6059424"/>
            <a:ext cx="524256" cy="524256"/>
          </a:xfrm>
          <a:custGeom>
            <a:avLst/>
            <a:gdLst/>
            <a:ahLst/>
            <a:cxnLst/>
            <a:rect l="l" t="t" r="r" b="b"/>
            <a:pathLst>
              <a:path w="524256" h="524256">
                <a:moveTo>
                  <a:pt x="0" y="0"/>
                </a:moveTo>
                <a:lnTo>
                  <a:pt x="524256" y="0"/>
                </a:lnTo>
                <a:lnTo>
                  <a:pt x="524256" y="524256"/>
                </a:lnTo>
                <a:lnTo>
                  <a:pt x="0" y="5242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962776" y="6492847"/>
            <a:ext cx="524256" cy="524256"/>
          </a:xfrm>
          <a:custGeom>
            <a:avLst/>
            <a:gdLst/>
            <a:ahLst/>
            <a:cxnLst/>
            <a:rect l="l" t="t" r="r" b="b"/>
            <a:pathLst>
              <a:path w="524256" h="524256">
                <a:moveTo>
                  <a:pt x="0" y="0"/>
                </a:moveTo>
                <a:lnTo>
                  <a:pt x="524256" y="0"/>
                </a:lnTo>
                <a:lnTo>
                  <a:pt x="524256" y="524256"/>
                </a:lnTo>
                <a:lnTo>
                  <a:pt x="0" y="52425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TextBox 7"/>
          <p:cNvSpPr txBox="1"/>
          <p:nvPr/>
        </p:nvSpPr>
        <p:spPr>
          <a:xfrm>
            <a:off x="2051960" y="2749448"/>
            <a:ext cx="1269461" cy="1191166"/>
          </a:xfrm>
          <a:prstGeom prst="rect">
            <a:avLst/>
          </a:prstGeom>
        </p:spPr>
        <p:txBody>
          <a:bodyPr lIns="0" tIns="0" rIns="0" bIns="0" rtlCol="0" anchor="t">
            <a:spAutoFit/>
          </a:bodyPr>
          <a:lstStyle/>
          <a:p>
            <a:pPr algn="ctr">
              <a:lnSpc>
                <a:spcPts val="1931"/>
              </a:lnSpc>
              <a:spcBef>
                <a:spcPct val="0"/>
              </a:spcBef>
            </a:pPr>
            <a:endParaRPr/>
          </a:p>
          <a:p>
            <a:pPr algn="ctr">
              <a:lnSpc>
                <a:spcPts val="2525"/>
              </a:lnSpc>
              <a:spcBef>
                <a:spcPct val="0"/>
              </a:spcBef>
            </a:pPr>
            <a:r>
              <a:rPr lang="en-US" sz="1683" spc="33">
                <a:solidFill>
                  <a:srgbClr val="964D59"/>
                </a:solidFill>
                <a:latin typeface="ITC Benguiat Bold"/>
              </a:rPr>
              <a:t>Feasibility study Objectives</a:t>
            </a:r>
          </a:p>
        </p:txBody>
      </p:sp>
      <p:sp>
        <p:nvSpPr>
          <p:cNvPr id="8" name="TextBox 8"/>
          <p:cNvSpPr txBox="1"/>
          <p:nvPr/>
        </p:nvSpPr>
        <p:spPr>
          <a:xfrm>
            <a:off x="6827520" y="384810"/>
            <a:ext cx="2687604" cy="945652"/>
          </a:xfrm>
          <a:prstGeom prst="rect">
            <a:avLst/>
          </a:prstGeom>
        </p:spPr>
        <p:txBody>
          <a:bodyPr lIns="0" tIns="0" rIns="0" bIns="0" rtlCol="0" anchor="t">
            <a:spAutoFit/>
          </a:bodyPr>
          <a:lstStyle/>
          <a:p>
            <a:pPr algn="ctr">
              <a:lnSpc>
                <a:spcPts val="2477"/>
              </a:lnSpc>
            </a:pPr>
            <a:r>
              <a:rPr lang="en-US" sz="1769">
                <a:solidFill>
                  <a:srgbClr val="2F4F39"/>
                </a:solidFill>
                <a:latin typeface="Archivo Black"/>
              </a:rPr>
              <a:t>Can wards deliver the Your Care Needs You intervention</a:t>
            </a:r>
          </a:p>
        </p:txBody>
      </p:sp>
      <p:sp>
        <p:nvSpPr>
          <p:cNvPr id="9" name="TextBox 9"/>
          <p:cNvSpPr txBox="1"/>
          <p:nvPr/>
        </p:nvSpPr>
        <p:spPr>
          <a:xfrm>
            <a:off x="3864189" y="5450852"/>
            <a:ext cx="2317127" cy="1703300"/>
          </a:xfrm>
          <a:prstGeom prst="rect">
            <a:avLst/>
          </a:prstGeom>
        </p:spPr>
        <p:txBody>
          <a:bodyPr lIns="0" tIns="0" rIns="0" bIns="0" rtlCol="0" anchor="t">
            <a:spAutoFit/>
          </a:bodyPr>
          <a:lstStyle/>
          <a:p>
            <a:pPr algn="ctr">
              <a:lnSpc>
                <a:spcPts val="2717"/>
              </a:lnSpc>
            </a:pPr>
            <a:r>
              <a:rPr lang="en-US" sz="1940">
                <a:solidFill>
                  <a:srgbClr val="964D59"/>
                </a:solidFill>
                <a:latin typeface="Archivo Black"/>
              </a:rPr>
              <a:t>Find out if we can recruit and follow up - target 200 participants? </a:t>
            </a:r>
          </a:p>
        </p:txBody>
      </p:sp>
      <p:sp>
        <p:nvSpPr>
          <p:cNvPr id="10" name="TextBox 10"/>
          <p:cNvSpPr txBox="1"/>
          <p:nvPr/>
        </p:nvSpPr>
        <p:spPr>
          <a:xfrm>
            <a:off x="90759" y="5311907"/>
            <a:ext cx="2902530" cy="1086290"/>
          </a:xfrm>
          <a:prstGeom prst="rect">
            <a:avLst/>
          </a:prstGeom>
        </p:spPr>
        <p:txBody>
          <a:bodyPr lIns="0" tIns="0" rIns="0" bIns="0" rtlCol="0" anchor="t">
            <a:spAutoFit/>
          </a:bodyPr>
          <a:lstStyle/>
          <a:p>
            <a:pPr algn="ctr">
              <a:lnSpc>
                <a:spcPts val="2973"/>
              </a:lnSpc>
            </a:pPr>
            <a:r>
              <a:rPr lang="en-US" sz="2124">
                <a:solidFill>
                  <a:srgbClr val="191515"/>
                </a:solidFill>
                <a:latin typeface="Archivo Black"/>
              </a:rPr>
              <a:t>What can we learn about setting up trials?</a:t>
            </a:r>
          </a:p>
        </p:txBody>
      </p:sp>
      <p:sp>
        <p:nvSpPr>
          <p:cNvPr id="11" name="TextBox 11"/>
          <p:cNvSpPr txBox="1"/>
          <p:nvPr/>
        </p:nvSpPr>
        <p:spPr>
          <a:xfrm>
            <a:off x="7137559" y="4747104"/>
            <a:ext cx="2320115" cy="1514094"/>
          </a:xfrm>
          <a:prstGeom prst="rect">
            <a:avLst/>
          </a:prstGeom>
        </p:spPr>
        <p:txBody>
          <a:bodyPr lIns="0" tIns="0" rIns="0" bIns="0" rtlCol="0" anchor="t">
            <a:spAutoFit/>
          </a:bodyPr>
          <a:lstStyle/>
          <a:p>
            <a:pPr algn="ctr">
              <a:lnSpc>
                <a:spcPts val="3014"/>
              </a:lnSpc>
              <a:spcBef>
                <a:spcPct val="0"/>
              </a:spcBef>
            </a:pPr>
            <a:r>
              <a:rPr lang="en-US" sz="2009" spc="40">
                <a:solidFill>
                  <a:srgbClr val="666666"/>
                </a:solidFill>
                <a:latin typeface="Montserrat Classic Bold"/>
              </a:rPr>
              <a:t>What else can we learn about the intervention set up?</a:t>
            </a:r>
          </a:p>
        </p:txBody>
      </p:sp>
      <p:sp>
        <p:nvSpPr>
          <p:cNvPr id="12" name="TextBox 12"/>
          <p:cNvSpPr txBox="1"/>
          <p:nvPr/>
        </p:nvSpPr>
        <p:spPr>
          <a:xfrm>
            <a:off x="6584257" y="2364215"/>
            <a:ext cx="3022752" cy="1358662"/>
          </a:xfrm>
          <a:prstGeom prst="rect">
            <a:avLst/>
          </a:prstGeom>
        </p:spPr>
        <p:txBody>
          <a:bodyPr lIns="0" tIns="0" rIns="0" bIns="0" rtlCol="0" anchor="t">
            <a:spAutoFit/>
          </a:bodyPr>
          <a:lstStyle/>
          <a:p>
            <a:pPr algn="ctr">
              <a:lnSpc>
                <a:spcPts val="2759"/>
              </a:lnSpc>
              <a:spcBef>
                <a:spcPct val="0"/>
              </a:spcBef>
            </a:pPr>
            <a:r>
              <a:rPr lang="en-US" sz="1839" spc="36">
                <a:solidFill>
                  <a:srgbClr val="B60000"/>
                </a:solidFill>
                <a:latin typeface="Montserrat Classic Bold"/>
              </a:rPr>
              <a:t>Can we get routine data, the primary outcome being unplanned hospital readmissions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6D6D6"/>
        </a:solidFill>
        <a:effectLst/>
      </p:bgPr>
    </p:bg>
    <p:spTree>
      <p:nvGrpSpPr>
        <p:cNvPr id="1" name=""/>
        <p:cNvGrpSpPr/>
        <p:nvPr/>
      </p:nvGrpSpPr>
      <p:grpSpPr>
        <a:xfrm>
          <a:off x="0" y="0"/>
          <a:ext cx="0" cy="0"/>
          <a:chOff x="0" y="0"/>
          <a:chExt cx="0" cy="0"/>
        </a:xfrm>
      </p:grpSpPr>
      <p:sp>
        <p:nvSpPr>
          <p:cNvPr id="2" name="Freeform 2"/>
          <p:cNvSpPr/>
          <p:nvPr/>
        </p:nvSpPr>
        <p:spPr>
          <a:xfrm>
            <a:off x="1602219" y="901145"/>
            <a:ext cx="7080003" cy="6318903"/>
          </a:xfrm>
          <a:custGeom>
            <a:avLst/>
            <a:gdLst/>
            <a:ahLst/>
            <a:cxnLst/>
            <a:rect l="l" t="t" r="r" b="b"/>
            <a:pathLst>
              <a:path w="7080003" h="6318903">
                <a:moveTo>
                  <a:pt x="0" y="0"/>
                </a:moveTo>
                <a:lnTo>
                  <a:pt x="7080003" y="0"/>
                </a:lnTo>
                <a:lnTo>
                  <a:pt x="7080003" y="6318903"/>
                </a:lnTo>
                <a:lnTo>
                  <a:pt x="0" y="63189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TextBox 3"/>
          <p:cNvSpPr txBox="1"/>
          <p:nvPr/>
        </p:nvSpPr>
        <p:spPr>
          <a:xfrm>
            <a:off x="1181902" y="23497"/>
            <a:ext cx="7135332" cy="401574"/>
          </a:xfrm>
          <a:prstGeom prst="rect">
            <a:avLst/>
          </a:prstGeom>
        </p:spPr>
        <p:txBody>
          <a:bodyPr lIns="0" tIns="0" rIns="0" bIns="0" rtlCol="0" anchor="t">
            <a:spAutoFit/>
          </a:bodyPr>
          <a:lstStyle/>
          <a:p>
            <a:pPr algn="ctr">
              <a:lnSpc>
                <a:spcPts val="3314"/>
              </a:lnSpc>
              <a:spcBef>
                <a:spcPct val="0"/>
              </a:spcBef>
            </a:pPr>
            <a:r>
              <a:rPr lang="en-US" sz="2209" spc="44">
                <a:solidFill>
                  <a:srgbClr val="006176"/>
                </a:solidFill>
                <a:latin typeface="Montserrat Classic Bold"/>
              </a:rPr>
              <a:t>Screening: December 2019 - March 2020</a:t>
            </a:r>
          </a:p>
        </p:txBody>
      </p:sp>
      <p:sp>
        <p:nvSpPr>
          <p:cNvPr id="4" name="TextBox 4"/>
          <p:cNvSpPr txBox="1"/>
          <p:nvPr/>
        </p:nvSpPr>
        <p:spPr>
          <a:xfrm>
            <a:off x="4302527" y="1099345"/>
            <a:ext cx="1786000" cy="776859"/>
          </a:xfrm>
          <a:prstGeom prst="rect">
            <a:avLst/>
          </a:prstGeom>
        </p:spPr>
        <p:txBody>
          <a:bodyPr lIns="0" tIns="0" rIns="0" bIns="0" rtlCol="0" anchor="t">
            <a:spAutoFit/>
          </a:bodyPr>
          <a:lstStyle/>
          <a:p>
            <a:pPr algn="ctr">
              <a:lnSpc>
                <a:spcPts val="3164"/>
              </a:lnSpc>
              <a:spcBef>
                <a:spcPct val="0"/>
              </a:spcBef>
            </a:pPr>
            <a:r>
              <a:rPr lang="en-US" sz="2109" spc="42">
                <a:solidFill>
                  <a:srgbClr val="006176"/>
                </a:solidFill>
                <a:latin typeface="Montserrat Classic Bold"/>
              </a:rPr>
              <a:t>Screened : 1128 in total</a:t>
            </a:r>
          </a:p>
        </p:txBody>
      </p:sp>
      <p:sp>
        <p:nvSpPr>
          <p:cNvPr id="5" name="TextBox 5"/>
          <p:cNvSpPr txBox="1"/>
          <p:nvPr/>
        </p:nvSpPr>
        <p:spPr>
          <a:xfrm>
            <a:off x="3313646" y="2301700"/>
            <a:ext cx="3763762" cy="924859"/>
          </a:xfrm>
          <a:prstGeom prst="rect">
            <a:avLst/>
          </a:prstGeom>
        </p:spPr>
        <p:txBody>
          <a:bodyPr lIns="0" tIns="0" rIns="0" bIns="0" rtlCol="0" anchor="t">
            <a:spAutoFit/>
          </a:bodyPr>
          <a:lstStyle/>
          <a:p>
            <a:pPr algn="ctr">
              <a:lnSpc>
                <a:spcPts val="3713"/>
              </a:lnSpc>
              <a:spcBef>
                <a:spcPct val="0"/>
              </a:spcBef>
            </a:pPr>
            <a:r>
              <a:rPr lang="en-US" sz="2475" spc="49">
                <a:solidFill>
                  <a:srgbClr val="006176"/>
                </a:solidFill>
                <a:latin typeface="Montserrat Classic Bold"/>
              </a:rPr>
              <a:t>'Completed' screens: 721</a:t>
            </a:r>
          </a:p>
        </p:txBody>
      </p:sp>
      <p:sp>
        <p:nvSpPr>
          <p:cNvPr id="6" name="TextBox 6"/>
          <p:cNvSpPr txBox="1"/>
          <p:nvPr/>
        </p:nvSpPr>
        <p:spPr>
          <a:xfrm>
            <a:off x="2315398" y="4888238"/>
            <a:ext cx="5122804" cy="785594"/>
          </a:xfrm>
          <a:prstGeom prst="rect">
            <a:avLst/>
          </a:prstGeom>
        </p:spPr>
        <p:txBody>
          <a:bodyPr lIns="0" tIns="0" rIns="0" bIns="0" rtlCol="0" anchor="t">
            <a:spAutoFit/>
          </a:bodyPr>
          <a:lstStyle/>
          <a:p>
            <a:pPr algn="ctr">
              <a:lnSpc>
                <a:spcPts val="6571"/>
              </a:lnSpc>
              <a:spcBef>
                <a:spcPct val="0"/>
              </a:spcBef>
            </a:pPr>
            <a:r>
              <a:rPr lang="en-US" sz="4380" spc="87">
                <a:solidFill>
                  <a:srgbClr val="EA4335"/>
                </a:solidFill>
                <a:latin typeface="Montserrat Classic Bold"/>
              </a:rPr>
              <a:t>Consented 178 </a:t>
            </a:r>
            <a:r>
              <a:rPr lang="en-US" sz="4380" spc="87">
                <a:solidFill>
                  <a:srgbClr val="006176"/>
                </a:solidFill>
                <a:latin typeface="Montserrat Classic Bold"/>
              </a:rPr>
              <a:t> </a:t>
            </a:r>
          </a:p>
        </p:txBody>
      </p:sp>
      <p:sp>
        <p:nvSpPr>
          <p:cNvPr id="7" name="TextBox 7"/>
          <p:cNvSpPr txBox="1"/>
          <p:nvPr/>
        </p:nvSpPr>
        <p:spPr>
          <a:xfrm>
            <a:off x="3064972" y="3613955"/>
            <a:ext cx="4261111" cy="769458"/>
          </a:xfrm>
          <a:prstGeom prst="rect">
            <a:avLst/>
          </a:prstGeom>
        </p:spPr>
        <p:txBody>
          <a:bodyPr lIns="0" tIns="0" rIns="0" bIns="0" rtlCol="0" anchor="t">
            <a:spAutoFit/>
          </a:bodyPr>
          <a:lstStyle/>
          <a:p>
            <a:pPr algn="ctr">
              <a:lnSpc>
                <a:spcPts val="6442"/>
              </a:lnSpc>
              <a:spcBef>
                <a:spcPct val="0"/>
              </a:spcBef>
            </a:pPr>
            <a:r>
              <a:rPr lang="en-US" sz="4294" spc="85">
                <a:solidFill>
                  <a:srgbClr val="006176"/>
                </a:solidFill>
                <a:latin typeface="Montserrat Classic Bold"/>
              </a:rPr>
              <a:t>Eligible: 300</a:t>
            </a:r>
          </a:p>
        </p:txBody>
      </p:sp>
      <p:sp>
        <p:nvSpPr>
          <p:cNvPr id="8" name="TextBox 8"/>
          <p:cNvSpPr txBox="1"/>
          <p:nvPr/>
        </p:nvSpPr>
        <p:spPr>
          <a:xfrm>
            <a:off x="1838008" y="6355211"/>
            <a:ext cx="6674992" cy="689616"/>
          </a:xfrm>
          <a:prstGeom prst="rect">
            <a:avLst/>
          </a:prstGeom>
        </p:spPr>
        <p:txBody>
          <a:bodyPr lIns="0" tIns="0" rIns="0" bIns="0" rtlCol="0" anchor="t">
            <a:spAutoFit/>
          </a:bodyPr>
          <a:lstStyle/>
          <a:p>
            <a:pPr algn="ctr">
              <a:lnSpc>
                <a:spcPts val="2849"/>
              </a:lnSpc>
              <a:spcBef>
                <a:spcPct val="0"/>
              </a:spcBef>
            </a:pPr>
            <a:r>
              <a:rPr lang="en-US" sz="1899" spc="37">
                <a:solidFill>
                  <a:srgbClr val="000000"/>
                </a:solidFill>
                <a:latin typeface="Montserrat Classic Bold"/>
              </a:rPr>
              <a:t>Remaining eligible: 71 refused, 51 could not give consent, 17 became ineligible pre or post discharge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CB8B4"/>
        </a:solidFill>
        <a:effectLst/>
      </p:bgPr>
    </p:bg>
    <p:spTree>
      <p:nvGrpSpPr>
        <p:cNvPr id="1" name=""/>
        <p:cNvGrpSpPr/>
        <p:nvPr/>
      </p:nvGrpSpPr>
      <p:grpSpPr>
        <a:xfrm>
          <a:off x="0" y="0"/>
          <a:ext cx="0" cy="0"/>
          <a:chOff x="0" y="0"/>
          <a:chExt cx="0" cy="0"/>
        </a:xfrm>
      </p:grpSpPr>
      <p:sp>
        <p:nvSpPr>
          <p:cNvPr id="2" name="Freeform 2"/>
          <p:cNvSpPr/>
          <p:nvPr/>
        </p:nvSpPr>
        <p:spPr>
          <a:xfrm>
            <a:off x="1607931" y="436873"/>
            <a:ext cx="6754965" cy="6655481"/>
          </a:xfrm>
          <a:custGeom>
            <a:avLst/>
            <a:gdLst/>
            <a:ahLst/>
            <a:cxnLst/>
            <a:rect l="l" t="t" r="r" b="b"/>
            <a:pathLst>
              <a:path w="6754965" h="6655481">
                <a:moveTo>
                  <a:pt x="0" y="0"/>
                </a:moveTo>
                <a:lnTo>
                  <a:pt x="6754965" y="0"/>
                </a:lnTo>
                <a:lnTo>
                  <a:pt x="6754965" y="6655481"/>
                </a:lnTo>
                <a:lnTo>
                  <a:pt x="0" y="6655481"/>
                </a:lnTo>
                <a:lnTo>
                  <a:pt x="0" y="0"/>
                </a:lnTo>
                <a:close/>
              </a:path>
            </a:pathLst>
          </a:custGeom>
          <a:blipFill>
            <a:blip r:embed="rId3"/>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86709" y="1004588"/>
            <a:ext cx="3228081" cy="4286725"/>
          </a:xfrm>
          <a:custGeom>
            <a:avLst/>
            <a:gdLst/>
            <a:ahLst/>
            <a:cxnLst/>
            <a:rect l="l" t="t" r="r" b="b"/>
            <a:pathLst>
              <a:path w="3228081" h="4286725">
                <a:moveTo>
                  <a:pt x="0" y="0"/>
                </a:moveTo>
                <a:lnTo>
                  <a:pt x="3228081" y="0"/>
                </a:lnTo>
                <a:lnTo>
                  <a:pt x="3228081" y="4286724"/>
                </a:lnTo>
                <a:lnTo>
                  <a:pt x="0" y="4286724"/>
                </a:lnTo>
                <a:lnTo>
                  <a:pt x="0" y="0"/>
                </a:lnTo>
                <a:close/>
              </a:path>
            </a:pathLst>
          </a:custGeom>
          <a:blipFill>
            <a:blip r:embed="rId3"/>
            <a:stretch>
              <a:fillRect t="-5199" b="-5199"/>
            </a:stretch>
          </a:blipFill>
        </p:spPr>
      </p:sp>
      <p:sp>
        <p:nvSpPr>
          <p:cNvPr id="3" name="Freeform 3"/>
          <p:cNvSpPr/>
          <p:nvPr/>
        </p:nvSpPr>
        <p:spPr>
          <a:xfrm>
            <a:off x="6627828" y="3359124"/>
            <a:ext cx="2722002" cy="3864377"/>
          </a:xfrm>
          <a:custGeom>
            <a:avLst/>
            <a:gdLst/>
            <a:ahLst/>
            <a:cxnLst/>
            <a:rect l="l" t="t" r="r" b="b"/>
            <a:pathLst>
              <a:path w="2722002" h="3864377">
                <a:moveTo>
                  <a:pt x="0" y="0"/>
                </a:moveTo>
                <a:lnTo>
                  <a:pt x="2722002" y="0"/>
                </a:lnTo>
                <a:lnTo>
                  <a:pt x="2722002" y="3864377"/>
                </a:lnTo>
                <a:lnTo>
                  <a:pt x="0" y="3864377"/>
                </a:lnTo>
                <a:lnTo>
                  <a:pt x="0" y="0"/>
                </a:lnTo>
                <a:close/>
              </a:path>
            </a:pathLst>
          </a:custGeom>
          <a:blipFill>
            <a:blip r:embed="rId4"/>
            <a:stretch>
              <a:fillRect l="-36280"/>
            </a:stretch>
          </a:blipFill>
        </p:spPr>
      </p:sp>
      <p:sp>
        <p:nvSpPr>
          <p:cNvPr id="4" name="Freeform 4"/>
          <p:cNvSpPr/>
          <p:nvPr/>
        </p:nvSpPr>
        <p:spPr>
          <a:xfrm>
            <a:off x="3314790" y="5417808"/>
            <a:ext cx="3013357" cy="1675486"/>
          </a:xfrm>
          <a:custGeom>
            <a:avLst/>
            <a:gdLst/>
            <a:ahLst/>
            <a:cxnLst/>
            <a:rect l="l" t="t" r="r" b="b"/>
            <a:pathLst>
              <a:path w="3013357" h="1675486">
                <a:moveTo>
                  <a:pt x="0" y="0"/>
                </a:moveTo>
                <a:lnTo>
                  <a:pt x="3013357" y="0"/>
                </a:lnTo>
                <a:lnTo>
                  <a:pt x="3013357" y="1675486"/>
                </a:lnTo>
                <a:lnTo>
                  <a:pt x="0" y="1675486"/>
                </a:lnTo>
                <a:lnTo>
                  <a:pt x="0" y="0"/>
                </a:lnTo>
                <a:close/>
              </a:path>
            </a:pathLst>
          </a:custGeom>
          <a:blipFill>
            <a:blip r:embed="rId5"/>
            <a:stretch>
              <a:fillRect b="-1165"/>
            </a:stretch>
          </a:blipFill>
        </p:spPr>
      </p:sp>
      <p:sp>
        <p:nvSpPr>
          <p:cNvPr id="5" name="Freeform 5"/>
          <p:cNvSpPr/>
          <p:nvPr/>
        </p:nvSpPr>
        <p:spPr>
          <a:xfrm>
            <a:off x="455066" y="5881862"/>
            <a:ext cx="3226918" cy="1701055"/>
          </a:xfrm>
          <a:custGeom>
            <a:avLst/>
            <a:gdLst/>
            <a:ahLst/>
            <a:cxnLst/>
            <a:rect l="l" t="t" r="r" b="b"/>
            <a:pathLst>
              <a:path w="3226918" h="1701055">
                <a:moveTo>
                  <a:pt x="0" y="0"/>
                </a:moveTo>
                <a:lnTo>
                  <a:pt x="3226918" y="0"/>
                </a:lnTo>
                <a:lnTo>
                  <a:pt x="3226918" y="1701055"/>
                </a:lnTo>
                <a:lnTo>
                  <a:pt x="0" y="170105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3741069" y="2434360"/>
            <a:ext cx="2460481" cy="2649239"/>
          </a:xfrm>
          <a:custGeom>
            <a:avLst/>
            <a:gdLst/>
            <a:ahLst/>
            <a:cxnLst/>
            <a:rect l="l" t="t" r="r" b="b"/>
            <a:pathLst>
              <a:path w="2460481" h="2649239">
                <a:moveTo>
                  <a:pt x="0" y="0"/>
                </a:moveTo>
                <a:lnTo>
                  <a:pt x="2460481" y="0"/>
                </a:lnTo>
                <a:lnTo>
                  <a:pt x="2460481" y="2649239"/>
                </a:lnTo>
                <a:lnTo>
                  <a:pt x="0" y="264923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Freeform 7"/>
          <p:cNvSpPr/>
          <p:nvPr/>
        </p:nvSpPr>
        <p:spPr>
          <a:xfrm>
            <a:off x="5964340" y="433044"/>
            <a:ext cx="2878531" cy="2926080"/>
          </a:xfrm>
          <a:custGeom>
            <a:avLst/>
            <a:gdLst/>
            <a:ahLst/>
            <a:cxnLst/>
            <a:rect l="l" t="t" r="r" b="b"/>
            <a:pathLst>
              <a:path w="2878531" h="2926080">
                <a:moveTo>
                  <a:pt x="0" y="0"/>
                </a:moveTo>
                <a:lnTo>
                  <a:pt x="2878531" y="0"/>
                </a:lnTo>
                <a:lnTo>
                  <a:pt x="2878531" y="2926080"/>
                </a:lnTo>
                <a:lnTo>
                  <a:pt x="0" y="292608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8" name="TextBox 8"/>
          <p:cNvSpPr txBox="1"/>
          <p:nvPr/>
        </p:nvSpPr>
        <p:spPr>
          <a:xfrm>
            <a:off x="-1498251" y="31469"/>
            <a:ext cx="9263121" cy="401574"/>
          </a:xfrm>
          <a:prstGeom prst="rect">
            <a:avLst/>
          </a:prstGeom>
        </p:spPr>
        <p:txBody>
          <a:bodyPr lIns="0" tIns="0" rIns="0" bIns="0" rtlCol="0" anchor="t">
            <a:spAutoFit/>
          </a:bodyPr>
          <a:lstStyle/>
          <a:p>
            <a:pPr algn="ctr">
              <a:lnSpc>
                <a:spcPts val="3314"/>
              </a:lnSpc>
              <a:spcBef>
                <a:spcPct val="0"/>
              </a:spcBef>
            </a:pPr>
            <a:r>
              <a:rPr lang="en-US" sz="2209" spc="44">
                <a:solidFill>
                  <a:srgbClr val="034385"/>
                </a:solidFill>
                <a:latin typeface="Montserrat Classic Bold"/>
              </a:rPr>
              <a:t>Key messages from the feasibility trial</a:t>
            </a:r>
          </a:p>
        </p:txBody>
      </p:sp>
      <p:sp>
        <p:nvSpPr>
          <p:cNvPr id="9" name="TextBox 9"/>
          <p:cNvSpPr txBox="1"/>
          <p:nvPr/>
        </p:nvSpPr>
        <p:spPr>
          <a:xfrm>
            <a:off x="852365" y="6277558"/>
            <a:ext cx="2462426" cy="762428"/>
          </a:xfrm>
          <a:prstGeom prst="rect">
            <a:avLst/>
          </a:prstGeom>
        </p:spPr>
        <p:txBody>
          <a:bodyPr lIns="0" tIns="0" rIns="0" bIns="0" rtlCol="0" anchor="t">
            <a:spAutoFit/>
          </a:bodyPr>
          <a:lstStyle/>
          <a:p>
            <a:pPr algn="ctr">
              <a:lnSpc>
                <a:spcPts val="2076"/>
              </a:lnSpc>
            </a:pPr>
            <a:r>
              <a:rPr lang="en-US" sz="1483">
                <a:solidFill>
                  <a:srgbClr val="034385"/>
                </a:solidFill>
                <a:latin typeface="Archivo Black"/>
              </a:rPr>
              <a:t>Patient film needs to be shorter &amp; accessible more flexibly</a:t>
            </a:r>
          </a:p>
        </p:txBody>
      </p:sp>
      <p:sp>
        <p:nvSpPr>
          <p:cNvPr id="10" name="TextBox 10"/>
          <p:cNvSpPr txBox="1"/>
          <p:nvPr/>
        </p:nvSpPr>
        <p:spPr>
          <a:xfrm>
            <a:off x="3978279" y="3090800"/>
            <a:ext cx="1986062" cy="1564853"/>
          </a:xfrm>
          <a:prstGeom prst="rect">
            <a:avLst/>
          </a:prstGeom>
        </p:spPr>
        <p:txBody>
          <a:bodyPr lIns="0" tIns="0" rIns="0" bIns="0" rtlCol="0" anchor="t">
            <a:spAutoFit/>
          </a:bodyPr>
          <a:lstStyle/>
          <a:p>
            <a:pPr algn="ctr">
              <a:lnSpc>
                <a:spcPts val="2516"/>
              </a:lnSpc>
              <a:spcBef>
                <a:spcPct val="0"/>
              </a:spcBef>
            </a:pPr>
            <a:r>
              <a:rPr lang="en-US" sz="1677" spc="33">
                <a:solidFill>
                  <a:srgbClr val="EA4335"/>
                </a:solidFill>
                <a:latin typeface="Montserrat Classic Bold"/>
              </a:rPr>
              <a:t>New recruitment target 25 </a:t>
            </a:r>
            <a:r>
              <a:rPr lang="en-US" sz="1677" spc="33">
                <a:solidFill>
                  <a:srgbClr val="034385"/>
                </a:solidFill>
                <a:latin typeface="Montserrat Classic Bold"/>
              </a:rPr>
              <a:t>patients per ward, so 1000 in total</a:t>
            </a:r>
          </a:p>
        </p:txBody>
      </p:sp>
      <p:sp>
        <p:nvSpPr>
          <p:cNvPr id="11" name="TextBox 11"/>
          <p:cNvSpPr txBox="1"/>
          <p:nvPr/>
        </p:nvSpPr>
        <p:spPr>
          <a:xfrm>
            <a:off x="6201550" y="1123047"/>
            <a:ext cx="2641321" cy="1940778"/>
          </a:xfrm>
          <a:prstGeom prst="rect">
            <a:avLst/>
          </a:prstGeom>
        </p:spPr>
        <p:txBody>
          <a:bodyPr lIns="0" tIns="0" rIns="0" bIns="0" rtlCol="0" anchor="t">
            <a:spAutoFit/>
          </a:bodyPr>
          <a:lstStyle/>
          <a:p>
            <a:pPr algn="ctr">
              <a:lnSpc>
                <a:spcPts val="3091"/>
              </a:lnSpc>
              <a:spcBef>
                <a:spcPct val="0"/>
              </a:spcBef>
            </a:pPr>
            <a:r>
              <a:rPr lang="en-US" sz="2060" spc="41">
                <a:solidFill>
                  <a:srgbClr val="034385"/>
                </a:solidFill>
                <a:latin typeface="Montserrat Classic Bold"/>
              </a:rPr>
              <a:t>Reduce staff admin e.g replace individual care summaries with ward specific ones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1846</Words>
  <Application>Microsoft Office PowerPoint</Application>
  <PresentationFormat>Custom</PresentationFormat>
  <Paragraphs>133</Paragraphs>
  <Slides>13</Slides>
  <Notes>13</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13</vt:i4>
      </vt:variant>
    </vt:vector>
  </HeadingPairs>
  <TitlesOfParts>
    <vt:vector size="30" baseType="lpstr">
      <vt:lpstr>Montserrat Light Bold</vt:lpstr>
      <vt:lpstr>League Spartan</vt:lpstr>
      <vt:lpstr>Playfair Display Black</vt:lpstr>
      <vt:lpstr>Kollektif Bold</vt:lpstr>
      <vt:lpstr>Montserrat Classic</vt:lpstr>
      <vt:lpstr>Arial</vt:lpstr>
      <vt:lpstr>Playfair Display Bold</vt:lpstr>
      <vt:lpstr>Arapey Bold</vt:lpstr>
      <vt:lpstr>Arimo Bold</vt:lpstr>
      <vt:lpstr>Alegreya Bold</vt:lpstr>
      <vt:lpstr>ITC Benguiat Bold</vt:lpstr>
      <vt:lpstr>Archivo Black</vt:lpstr>
      <vt:lpstr>DM Sans Bold</vt:lpstr>
      <vt:lpstr>Calibri</vt:lpstr>
      <vt:lpstr>Montserrat Classic Bold</vt:lpstr>
      <vt:lpstr>Anton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the safety and experience of transitions from hospital to home: a cluster randomised controlled trial of the 'Your Care Needs You' intervention versus usual care</dc:title>
  <dc:creator>Lubena Mirza</dc:creator>
  <cp:lastModifiedBy>Ed Breckin</cp:lastModifiedBy>
  <cp:revision>4</cp:revision>
  <dcterms:created xsi:type="dcterms:W3CDTF">2006-08-16T00:00:00Z</dcterms:created>
  <dcterms:modified xsi:type="dcterms:W3CDTF">2023-08-23T13:26:04Z</dcterms:modified>
  <dc:identifier>DAFi4PwBapE</dc:identifier>
</cp:coreProperties>
</file>